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8" r:id="rId3"/>
    <p:sldId id="266"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9" r:id="rId22"/>
    <p:sldId id="280" r:id="rId23"/>
    <p:sldId id="277" r:id="rId24"/>
    <p:sldId id="278" r:id="rId25"/>
    <p:sldId id="25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a:srgbClr val="FFFD78"/>
    <a:srgbClr val="00FB92"/>
    <a:srgbClr val="D883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83"/>
    <p:restoredTop sz="94674"/>
  </p:normalViewPr>
  <p:slideViewPr>
    <p:cSldViewPr snapToGrid="0" snapToObjects="1">
      <p:cViewPr>
        <p:scale>
          <a:sx n="100" d="100"/>
          <a:sy n="100" d="100"/>
        </p:scale>
        <p:origin x="264"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1F3A3-BBC6-E048-848E-1BDE89A766CB}" type="datetimeFigureOut">
              <a:rPr lang="en-US" smtClean="0"/>
              <a:t>12/17/18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5EF8E5-A76B-1745-887E-CE98594F5AC2}" type="slidenum">
              <a:rPr lang="en-US" smtClean="0"/>
              <a:t>‹#›</a:t>
            </a:fld>
            <a:endParaRPr lang="en-US"/>
          </a:p>
        </p:txBody>
      </p:sp>
    </p:spTree>
    <p:extLst>
      <p:ext uri="{BB962C8B-B14F-4D97-AF65-F5344CB8AC3E}">
        <p14:creationId xmlns:p14="http://schemas.microsoft.com/office/powerpoint/2010/main" val="373905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B7215CD-A121-934D-9D3D-1A3E11B7D427}" type="datetime1">
              <a:rPr lang="en-US" smtClean="0"/>
              <a:t>12/17/18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54AD0E-7D96-7845-B809-A7A57CEBAE72}" type="datetime1">
              <a:rPr lang="en-US" smtClean="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3AB69CE9-A836-1747-B0E8-6DE4ED0FA18E}" type="datetime1">
              <a:rPr lang="en-US" smtClean="0"/>
              <a:t>12/17/18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3F1145-CB5D-2B45-AE6D-09AEC14A1543}" type="datetime1">
              <a:rPr lang="en-US" smtClean="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52B09F34-24E0-4541-A602-F7A7B5E7483C}" type="datetime1">
              <a:rPr lang="en-US" smtClean="0"/>
              <a:t>12/17/18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8B8B497-D2AB-754E-834A-A69E1ED71961}" type="datetime1">
              <a:rPr lang="en-US" smtClean="0"/>
              <a:t>12/17/18</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F27C1708-E59D-0C42-A11E-D57AA9DEEAEB}" type="datetime1">
              <a:rPr lang="en-US" smtClean="0"/>
              <a:t>12/17/18</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6896D3-16C0-9540-8A55-2237417B9CA4}" type="datetime1">
              <a:rPr lang="en-US" smtClean="0"/>
              <a:t>12/17/18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C54A6485-65AD-3240-9EBF-C14932BD6EBE}" type="datetime1">
              <a:rPr lang="en-US" smtClean="0"/>
              <a:t>12/17/18</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6DE7BD-474E-3F41-9DCB-8A19DD64985A}" type="datetime1">
              <a:rPr lang="en-US" smtClean="0"/>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6C125889-DE98-DA4B-A775-C52F98FC204B}" type="datetime1">
              <a:rPr lang="en-US" smtClean="0"/>
              <a:t>12/17/18</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293553D-DA16-E44D-B4FF-8BFD353B0CD8}" type="datetime1">
              <a:rPr lang="en-US" smtClean="0"/>
              <a:t>12/17/18</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4" Type="http://schemas.openxmlformats.org/officeDocument/2006/relationships/image" Target="../media/image35.tiff"/></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7.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 name="Rectangle 32">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87246B3-C6EC-9E41-B8FF-FF6A9BA322DE}"/>
              </a:ext>
            </a:extLst>
          </p:cNvPr>
          <p:cNvPicPr>
            <a:picLocks noChangeAspect="1"/>
          </p:cNvPicPr>
          <p:nvPr/>
        </p:nvPicPr>
        <p:blipFill>
          <a:blip r:embed="rId2"/>
          <a:stretch>
            <a:fillRect/>
          </a:stretch>
        </p:blipFill>
        <p:spPr>
          <a:xfrm>
            <a:off x="4352383" y="321731"/>
            <a:ext cx="3486173" cy="3477458"/>
          </a:xfrm>
          <a:prstGeom prst="rect">
            <a:avLst/>
          </a:prstGeom>
          <a:ln w="12700">
            <a:noFill/>
          </a:ln>
        </p:spPr>
      </p:pic>
      <p:grpSp>
        <p:nvGrpSpPr>
          <p:cNvPr id="35" name="Group 34">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36"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D635450-BB54-6947-93FE-5B620B7D7745}"/>
              </a:ext>
            </a:extLst>
          </p:cNvPr>
          <p:cNvSpPr>
            <a:spLocks noGrp="1"/>
          </p:cNvSpPr>
          <p:nvPr>
            <p:ph type="ctrTitle"/>
          </p:nvPr>
        </p:nvSpPr>
        <p:spPr>
          <a:xfrm>
            <a:off x="1683982" y="4293388"/>
            <a:ext cx="8833655" cy="727748"/>
          </a:xfrm>
        </p:spPr>
        <p:txBody>
          <a:bodyPr>
            <a:normAutofit/>
          </a:bodyPr>
          <a:lstStyle/>
          <a:p>
            <a:r>
              <a:rPr lang="en-US" sz="3700"/>
              <a:t>Python Lists</a:t>
            </a:r>
          </a:p>
        </p:txBody>
      </p:sp>
      <p:sp>
        <p:nvSpPr>
          <p:cNvPr id="4" name="Subtitle 2">
            <a:extLst>
              <a:ext uri="{FF2B5EF4-FFF2-40B4-BE49-F238E27FC236}">
                <a16:creationId xmlns:a16="http://schemas.microsoft.com/office/drawing/2014/main" id="{9F6B1922-BE4F-124B-A5F1-028CB2FDF008}"/>
              </a:ext>
            </a:extLst>
          </p:cNvPr>
          <p:cNvSpPr>
            <a:spLocks noGrp="1"/>
          </p:cNvSpPr>
          <p:nvPr>
            <p:ph type="subTitle" idx="1"/>
          </p:nvPr>
        </p:nvSpPr>
        <p:spPr>
          <a:xfrm>
            <a:off x="1683983" y="5021137"/>
            <a:ext cx="8833654" cy="522636"/>
          </a:xfrm>
        </p:spPr>
        <p:txBody>
          <a:bodyPr>
            <a:normAutofit/>
          </a:bodyPr>
          <a:lstStyle/>
          <a:p>
            <a:r>
              <a:rPr lang="en-US" sz="1600"/>
              <a:t>From the Python Made Easy Series- based on Python 3.7</a:t>
            </a:r>
          </a:p>
        </p:txBody>
      </p:sp>
    </p:spTree>
    <p:extLst>
      <p:ext uri="{BB962C8B-B14F-4D97-AF65-F5344CB8AC3E}">
        <p14:creationId xmlns:p14="http://schemas.microsoft.com/office/powerpoint/2010/main" val="3409237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0"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1"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9" name="Group 88">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0" name="Rectangle 89">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Isosceles Triangle 90">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4" name="Rectangle 93">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Rectangle 116">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20"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CDE502-666F-314B-B6EC-25B6CB65785D}"/>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400" dirty="0"/>
              <a:t>More List Comprehension Examples</a:t>
            </a:r>
          </a:p>
        </p:txBody>
      </p:sp>
      <p:sp>
        <p:nvSpPr>
          <p:cNvPr id="60" name="TextBox 59">
            <a:extLst>
              <a:ext uri="{FF2B5EF4-FFF2-40B4-BE49-F238E27FC236}">
                <a16:creationId xmlns:a16="http://schemas.microsoft.com/office/drawing/2014/main" id="{DA3D2666-74E5-2142-A268-518FE74C0597}"/>
              </a:ext>
            </a:extLst>
          </p:cNvPr>
          <p:cNvSpPr txBox="1"/>
          <p:nvPr/>
        </p:nvSpPr>
        <p:spPr>
          <a:xfrm>
            <a:off x="-464807" y="201515"/>
            <a:ext cx="4986533" cy="338554"/>
          </a:xfrm>
          <a:prstGeom prst="rect">
            <a:avLst/>
          </a:prstGeom>
          <a:noFill/>
        </p:spPr>
        <p:txBody>
          <a:bodyPr wrap="square" rtlCol="0">
            <a:spAutoFit/>
          </a:bodyPr>
          <a:lstStyle/>
          <a:p>
            <a:pPr algn="ctr"/>
            <a:r>
              <a:rPr lang="en-US" sz="1600" u="sng" dirty="0"/>
              <a:t>Example#2 of List Comprehension</a:t>
            </a:r>
          </a:p>
        </p:txBody>
      </p:sp>
      <p:sp>
        <p:nvSpPr>
          <p:cNvPr id="10" name="TextBox 9">
            <a:extLst>
              <a:ext uri="{FF2B5EF4-FFF2-40B4-BE49-F238E27FC236}">
                <a16:creationId xmlns:a16="http://schemas.microsoft.com/office/drawing/2014/main" id="{6F5C2AF1-56F3-3248-818E-765BD3BE629F}"/>
              </a:ext>
            </a:extLst>
          </p:cNvPr>
          <p:cNvSpPr txBox="1"/>
          <p:nvPr/>
        </p:nvSpPr>
        <p:spPr>
          <a:xfrm>
            <a:off x="94196" y="2077312"/>
            <a:ext cx="537892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In this example, we are creating a new list from  an existing list of numbers call “ numbers”  by multiplying each element in the list by 3.</a:t>
            </a:r>
          </a:p>
          <a:p>
            <a:pPr marL="285750" indent="-285750">
              <a:buFont typeface="Arial" panose="020B0604020202020204" pitchFamily="34" charset="0"/>
              <a:buChar char="•"/>
            </a:pPr>
            <a:r>
              <a:rPr lang="en-US" sz="1400" dirty="0"/>
              <a:t>As a result we create a new list called “</a:t>
            </a:r>
            <a:r>
              <a:rPr lang="en-US" sz="1400" dirty="0" err="1"/>
              <a:t>mult_list</a:t>
            </a:r>
            <a:r>
              <a:rPr lang="en-US" sz="1400" dirty="0"/>
              <a:t>”</a:t>
            </a:r>
          </a:p>
        </p:txBody>
      </p:sp>
      <p:pic>
        <p:nvPicPr>
          <p:cNvPr id="6" name="Picture 5">
            <a:extLst>
              <a:ext uri="{FF2B5EF4-FFF2-40B4-BE49-F238E27FC236}">
                <a16:creationId xmlns:a16="http://schemas.microsoft.com/office/drawing/2014/main" id="{57FB8BA5-5C57-C241-A092-BAE9EFE0955A}"/>
              </a:ext>
            </a:extLst>
          </p:cNvPr>
          <p:cNvPicPr>
            <a:picLocks noChangeAspect="1"/>
          </p:cNvPicPr>
          <p:nvPr/>
        </p:nvPicPr>
        <p:blipFill>
          <a:blip r:embed="rId2"/>
          <a:stretch>
            <a:fillRect/>
          </a:stretch>
        </p:blipFill>
        <p:spPr>
          <a:xfrm>
            <a:off x="389860" y="697862"/>
            <a:ext cx="3797300" cy="825500"/>
          </a:xfrm>
          <a:prstGeom prst="rect">
            <a:avLst/>
          </a:prstGeom>
          <a:ln>
            <a:solidFill>
              <a:schemeClr val="tx1"/>
            </a:solidFill>
          </a:ln>
        </p:spPr>
      </p:pic>
      <p:pic>
        <p:nvPicPr>
          <p:cNvPr id="8" name="Picture 7">
            <a:extLst>
              <a:ext uri="{FF2B5EF4-FFF2-40B4-BE49-F238E27FC236}">
                <a16:creationId xmlns:a16="http://schemas.microsoft.com/office/drawing/2014/main" id="{43408F4F-0581-7E4B-8EB9-89ADDFEC2A28}"/>
              </a:ext>
            </a:extLst>
          </p:cNvPr>
          <p:cNvPicPr>
            <a:picLocks noChangeAspect="1"/>
          </p:cNvPicPr>
          <p:nvPr/>
        </p:nvPicPr>
        <p:blipFill>
          <a:blip r:embed="rId3"/>
          <a:stretch>
            <a:fillRect/>
          </a:stretch>
        </p:blipFill>
        <p:spPr>
          <a:xfrm>
            <a:off x="5880918" y="679652"/>
            <a:ext cx="6032500" cy="1054100"/>
          </a:xfrm>
          <a:prstGeom prst="rect">
            <a:avLst/>
          </a:prstGeom>
          <a:ln>
            <a:solidFill>
              <a:schemeClr val="tx1"/>
            </a:solidFill>
          </a:ln>
        </p:spPr>
      </p:pic>
      <p:sp>
        <p:nvSpPr>
          <p:cNvPr id="62" name="TextBox 61">
            <a:extLst>
              <a:ext uri="{FF2B5EF4-FFF2-40B4-BE49-F238E27FC236}">
                <a16:creationId xmlns:a16="http://schemas.microsoft.com/office/drawing/2014/main" id="{DA5FBBA2-ED94-3946-867C-A24C909A2B9A}"/>
              </a:ext>
            </a:extLst>
          </p:cNvPr>
          <p:cNvSpPr txBox="1"/>
          <p:nvPr/>
        </p:nvSpPr>
        <p:spPr>
          <a:xfrm>
            <a:off x="6015902" y="230853"/>
            <a:ext cx="4986533" cy="338554"/>
          </a:xfrm>
          <a:prstGeom prst="rect">
            <a:avLst/>
          </a:prstGeom>
          <a:noFill/>
        </p:spPr>
        <p:txBody>
          <a:bodyPr wrap="square" rtlCol="0">
            <a:spAutoFit/>
          </a:bodyPr>
          <a:lstStyle/>
          <a:p>
            <a:pPr algn="ctr"/>
            <a:r>
              <a:rPr lang="en-US" sz="1600" u="sng" dirty="0"/>
              <a:t>Example#3 of List Comprehension</a:t>
            </a:r>
          </a:p>
        </p:txBody>
      </p:sp>
      <p:sp>
        <p:nvSpPr>
          <p:cNvPr id="63" name="TextBox 62">
            <a:extLst>
              <a:ext uri="{FF2B5EF4-FFF2-40B4-BE49-F238E27FC236}">
                <a16:creationId xmlns:a16="http://schemas.microsoft.com/office/drawing/2014/main" id="{550ED2F2-C5FA-5C41-8B68-97F32998EDD3}"/>
              </a:ext>
            </a:extLst>
          </p:cNvPr>
          <p:cNvSpPr txBox="1"/>
          <p:nvPr/>
        </p:nvSpPr>
        <p:spPr>
          <a:xfrm>
            <a:off x="5803849" y="2047080"/>
            <a:ext cx="596503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In this example, we are creating a new list from a string which contains both numbers and letters by applying a filter to only include those elements that are digits using the </a:t>
            </a:r>
            <a:r>
              <a:rPr lang="en-US" sz="1400" dirty="0" err="1"/>
              <a:t>isdigit</a:t>
            </a:r>
            <a:r>
              <a:rPr lang="en-US" sz="1400" dirty="0"/>
              <a:t>() method</a:t>
            </a:r>
          </a:p>
          <a:p>
            <a:pPr marL="285750" indent="-285750">
              <a:buFont typeface="Arial" panose="020B0604020202020204" pitchFamily="34" charset="0"/>
              <a:buChar char="•"/>
            </a:pPr>
            <a:r>
              <a:rPr lang="en-US" sz="1400" dirty="0"/>
              <a:t>As a result we create a new list called “</a:t>
            </a:r>
            <a:r>
              <a:rPr lang="en-US" sz="1400" dirty="0" err="1"/>
              <a:t>num_list</a:t>
            </a:r>
            <a:r>
              <a:rPr lang="en-US" sz="1400" dirty="0"/>
              <a:t>” with only those items that are digits.</a:t>
            </a:r>
          </a:p>
        </p:txBody>
      </p:sp>
    </p:spTree>
    <p:extLst>
      <p:ext uri="{BB962C8B-B14F-4D97-AF65-F5344CB8AC3E}">
        <p14:creationId xmlns:p14="http://schemas.microsoft.com/office/powerpoint/2010/main" val="1682901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BCB2-76EF-584F-847B-06C74BC2B56D}"/>
              </a:ext>
            </a:extLst>
          </p:cNvPr>
          <p:cNvSpPr>
            <a:spLocks noGrp="1"/>
          </p:cNvSpPr>
          <p:nvPr>
            <p:ph type="title"/>
          </p:nvPr>
        </p:nvSpPr>
        <p:spPr/>
        <p:txBody>
          <a:bodyPr/>
          <a:lstStyle/>
          <a:p>
            <a:r>
              <a:rPr lang="en-US" dirty="0"/>
              <a:t>What else can we do with Lists?</a:t>
            </a:r>
          </a:p>
        </p:txBody>
      </p:sp>
      <p:pic>
        <p:nvPicPr>
          <p:cNvPr id="4" name="Content Placeholder 3">
            <a:extLst>
              <a:ext uri="{FF2B5EF4-FFF2-40B4-BE49-F238E27FC236}">
                <a16:creationId xmlns:a16="http://schemas.microsoft.com/office/drawing/2014/main" id="{2E944BF6-48D8-EE4F-9E43-4CFD07327B01}"/>
              </a:ext>
            </a:extLst>
          </p:cNvPr>
          <p:cNvPicPr>
            <a:picLocks noGrp="1" noChangeAspect="1"/>
          </p:cNvPicPr>
          <p:nvPr>
            <p:ph idx="1"/>
          </p:nvPr>
        </p:nvPicPr>
        <p:blipFill>
          <a:blip r:embed="rId2"/>
          <a:stretch>
            <a:fillRect/>
          </a:stretch>
        </p:blipFill>
        <p:spPr>
          <a:xfrm>
            <a:off x="4744674" y="823522"/>
            <a:ext cx="1739900" cy="1397000"/>
          </a:xfrm>
          <a:prstGeom prst="rect">
            <a:avLst/>
          </a:prstGeom>
          <a:ln>
            <a:solidFill>
              <a:schemeClr val="tx1"/>
            </a:solidFill>
          </a:ln>
        </p:spPr>
      </p:pic>
      <p:sp>
        <p:nvSpPr>
          <p:cNvPr id="5" name="TextBox 4">
            <a:extLst>
              <a:ext uri="{FF2B5EF4-FFF2-40B4-BE49-F238E27FC236}">
                <a16:creationId xmlns:a16="http://schemas.microsoft.com/office/drawing/2014/main" id="{0FAD5152-01AE-F14A-8CC0-0C37F18F1816}"/>
              </a:ext>
            </a:extLst>
          </p:cNvPr>
          <p:cNvSpPr txBox="1"/>
          <p:nvPr/>
        </p:nvSpPr>
        <p:spPr>
          <a:xfrm>
            <a:off x="4619848" y="407773"/>
            <a:ext cx="2952303" cy="307777"/>
          </a:xfrm>
          <a:prstGeom prst="rect">
            <a:avLst/>
          </a:prstGeom>
          <a:noFill/>
        </p:spPr>
        <p:txBody>
          <a:bodyPr wrap="square" rtlCol="0">
            <a:spAutoFit/>
          </a:bodyPr>
          <a:lstStyle/>
          <a:p>
            <a:r>
              <a:rPr lang="en-US" sz="1400" dirty="0"/>
              <a:t>Concatenation of multiple Lists</a:t>
            </a:r>
          </a:p>
        </p:txBody>
      </p:sp>
      <p:sp>
        <p:nvSpPr>
          <p:cNvPr id="6" name="TextBox 5">
            <a:extLst>
              <a:ext uri="{FF2B5EF4-FFF2-40B4-BE49-F238E27FC236}">
                <a16:creationId xmlns:a16="http://schemas.microsoft.com/office/drawing/2014/main" id="{FE3DC175-AD25-E345-A325-B452263F6901}"/>
              </a:ext>
            </a:extLst>
          </p:cNvPr>
          <p:cNvSpPr txBox="1"/>
          <p:nvPr/>
        </p:nvSpPr>
        <p:spPr>
          <a:xfrm>
            <a:off x="8405135" y="461759"/>
            <a:ext cx="2952303" cy="307777"/>
          </a:xfrm>
          <a:prstGeom prst="rect">
            <a:avLst/>
          </a:prstGeom>
          <a:noFill/>
        </p:spPr>
        <p:txBody>
          <a:bodyPr wrap="square" rtlCol="0">
            <a:spAutoFit/>
          </a:bodyPr>
          <a:lstStyle/>
          <a:p>
            <a:r>
              <a:rPr lang="en-US" sz="1400" dirty="0"/>
              <a:t>Indexing and Slicing Lists</a:t>
            </a:r>
          </a:p>
        </p:txBody>
      </p:sp>
      <p:pic>
        <p:nvPicPr>
          <p:cNvPr id="7" name="Picture 6">
            <a:extLst>
              <a:ext uri="{FF2B5EF4-FFF2-40B4-BE49-F238E27FC236}">
                <a16:creationId xmlns:a16="http://schemas.microsoft.com/office/drawing/2014/main" id="{A2F3F14A-0E35-554E-A075-A051AB3CDB35}"/>
              </a:ext>
            </a:extLst>
          </p:cNvPr>
          <p:cNvPicPr>
            <a:picLocks noChangeAspect="1"/>
          </p:cNvPicPr>
          <p:nvPr/>
        </p:nvPicPr>
        <p:blipFill>
          <a:blip r:embed="rId3"/>
          <a:stretch>
            <a:fillRect/>
          </a:stretch>
        </p:blipFill>
        <p:spPr>
          <a:xfrm>
            <a:off x="7232478" y="823522"/>
            <a:ext cx="4597400" cy="2133600"/>
          </a:xfrm>
          <a:prstGeom prst="rect">
            <a:avLst/>
          </a:prstGeom>
          <a:ln>
            <a:solidFill>
              <a:schemeClr val="tx1"/>
            </a:solidFill>
          </a:ln>
        </p:spPr>
      </p:pic>
      <p:sp>
        <p:nvSpPr>
          <p:cNvPr id="8" name="TextBox 7">
            <a:extLst>
              <a:ext uri="{FF2B5EF4-FFF2-40B4-BE49-F238E27FC236}">
                <a16:creationId xmlns:a16="http://schemas.microsoft.com/office/drawing/2014/main" id="{9E850A16-E257-A74F-8435-8D4791AC8E91}"/>
              </a:ext>
            </a:extLst>
          </p:cNvPr>
          <p:cNvSpPr txBox="1"/>
          <p:nvPr/>
        </p:nvSpPr>
        <p:spPr>
          <a:xfrm>
            <a:off x="8611080" y="3275111"/>
            <a:ext cx="2952303" cy="307777"/>
          </a:xfrm>
          <a:prstGeom prst="rect">
            <a:avLst/>
          </a:prstGeom>
          <a:noFill/>
        </p:spPr>
        <p:txBody>
          <a:bodyPr wrap="square" rtlCol="0">
            <a:spAutoFit/>
          </a:bodyPr>
          <a:lstStyle/>
          <a:p>
            <a:r>
              <a:rPr lang="en-US" sz="1400" dirty="0"/>
              <a:t>Nested Lists</a:t>
            </a:r>
          </a:p>
        </p:txBody>
      </p:sp>
      <p:pic>
        <p:nvPicPr>
          <p:cNvPr id="9" name="Picture 8">
            <a:extLst>
              <a:ext uri="{FF2B5EF4-FFF2-40B4-BE49-F238E27FC236}">
                <a16:creationId xmlns:a16="http://schemas.microsoft.com/office/drawing/2014/main" id="{2B47D4BC-7F77-934C-BE13-D8437170FA22}"/>
              </a:ext>
            </a:extLst>
          </p:cNvPr>
          <p:cNvPicPr>
            <a:picLocks noChangeAspect="1"/>
          </p:cNvPicPr>
          <p:nvPr/>
        </p:nvPicPr>
        <p:blipFill>
          <a:blip r:embed="rId4"/>
          <a:stretch>
            <a:fillRect/>
          </a:stretch>
        </p:blipFill>
        <p:spPr>
          <a:xfrm>
            <a:off x="7255338" y="3745917"/>
            <a:ext cx="4102100" cy="2120900"/>
          </a:xfrm>
          <a:prstGeom prst="rect">
            <a:avLst/>
          </a:prstGeom>
          <a:ln>
            <a:solidFill>
              <a:schemeClr val="tx1"/>
            </a:solidFill>
          </a:ln>
        </p:spPr>
      </p:pic>
    </p:spTree>
    <p:extLst>
      <p:ext uri="{BB962C8B-B14F-4D97-AF65-F5344CB8AC3E}">
        <p14:creationId xmlns:p14="http://schemas.microsoft.com/office/powerpoint/2010/main" val="349231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7688-0DB1-8343-8620-DD3963FCAB70}"/>
              </a:ext>
            </a:extLst>
          </p:cNvPr>
          <p:cNvSpPr>
            <a:spLocks noGrp="1"/>
          </p:cNvSpPr>
          <p:nvPr>
            <p:ph type="title"/>
          </p:nvPr>
        </p:nvSpPr>
        <p:spPr/>
        <p:txBody>
          <a:bodyPr/>
          <a:lstStyle/>
          <a:p>
            <a:r>
              <a:rPr lang="en-US" dirty="0"/>
              <a:t>Changing Lists</a:t>
            </a:r>
          </a:p>
        </p:txBody>
      </p:sp>
      <p:pic>
        <p:nvPicPr>
          <p:cNvPr id="4" name="Content Placeholder 3">
            <a:extLst>
              <a:ext uri="{FF2B5EF4-FFF2-40B4-BE49-F238E27FC236}">
                <a16:creationId xmlns:a16="http://schemas.microsoft.com/office/drawing/2014/main" id="{3B61EEEC-3B2C-704A-931D-7530D105912E}"/>
              </a:ext>
            </a:extLst>
          </p:cNvPr>
          <p:cNvPicPr>
            <a:picLocks noGrp="1" noChangeAspect="1"/>
          </p:cNvPicPr>
          <p:nvPr>
            <p:ph idx="1"/>
          </p:nvPr>
        </p:nvPicPr>
        <p:blipFill>
          <a:blip r:embed="rId2"/>
          <a:stretch>
            <a:fillRect/>
          </a:stretch>
        </p:blipFill>
        <p:spPr>
          <a:xfrm>
            <a:off x="4663325" y="1667364"/>
            <a:ext cx="4851186" cy="3139003"/>
          </a:xfrm>
          <a:prstGeom prst="rect">
            <a:avLst/>
          </a:prstGeom>
          <a:ln>
            <a:solidFill>
              <a:schemeClr val="tx1"/>
            </a:solidFill>
          </a:ln>
        </p:spPr>
      </p:pic>
      <p:sp>
        <p:nvSpPr>
          <p:cNvPr id="5" name="TextBox 4">
            <a:extLst>
              <a:ext uri="{FF2B5EF4-FFF2-40B4-BE49-F238E27FC236}">
                <a16:creationId xmlns:a16="http://schemas.microsoft.com/office/drawing/2014/main" id="{F4E5E485-DD13-7840-9B04-86CD2397FECF}"/>
              </a:ext>
            </a:extLst>
          </p:cNvPr>
          <p:cNvSpPr txBox="1"/>
          <p:nvPr/>
        </p:nvSpPr>
        <p:spPr>
          <a:xfrm>
            <a:off x="9790226" y="2245692"/>
            <a:ext cx="2038865" cy="430887"/>
          </a:xfrm>
          <a:prstGeom prst="rect">
            <a:avLst/>
          </a:prstGeom>
          <a:noFill/>
        </p:spPr>
        <p:txBody>
          <a:bodyPr wrap="square" rtlCol="0">
            <a:spAutoFit/>
          </a:bodyPr>
          <a:lstStyle/>
          <a:p>
            <a:r>
              <a:rPr lang="en-US" sz="1100" dirty="0"/>
              <a:t>Replace item in position 0 with word “Barley”</a:t>
            </a:r>
          </a:p>
        </p:txBody>
      </p:sp>
      <p:cxnSp>
        <p:nvCxnSpPr>
          <p:cNvPr id="7" name="Straight Arrow Connector 6">
            <a:extLst>
              <a:ext uri="{FF2B5EF4-FFF2-40B4-BE49-F238E27FC236}">
                <a16:creationId xmlns:a16="http://schemas.microsoft.com/office/drawing/2014/main" id="{7C181D2B-6FC1-7947-A017-C56621CD6B1D}"/>
              </a:ext>
            </a:extLst>
          </p:cNvPr>
          <p:cNvCxnSpPr>
            <a:cxnSpLocks/>
            <a:stCxn id="5" idx="1"/>
          </p:cNvCxnSpPr>
          <p:nvPr/>
        </p:nvCxnSpPr>
        <p:spPr>
          <a:xfrm flipH="1">
            <a:off x="7216346" y="2461136"/>
            <a:ext cx="257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A38388-4E4E-4049-B2DD-A7B964762C86}"/>
              </a:ext>
            </a:extLst>
          </p:cNvPr>
          <p:cNvSpPr txBox="1"/>
          <p:nvPr/>
        </p:nvSpPr>
        <p:spPr>
          <a:xfrm>
            <a:off x="9670778" y="3039465"/>
            <a:ext cx="2038865" cy="769441"/>
          </a:xfrm>
          <a:prstGeom prst="rect">
            <a:avLst/>
          </a:prstGeom>
          <a:noFill/>
        </p:spPr>
        <p:txBody>
          <a:bodyPr wrap="square" rtlCol="0">
            <a:spAutoFit/>
          </a:bodyPr>
          <a:lstStyle/>
          <a:p>
            <a:r>
              <a:rPr lang="en-US" sz="1100" dirty="0"/>
              <a:t>Replace items in position 0 &amp; 1 , but not including 2 (</a:t>
            </a:r>
            <a:r>
              <a:rPr lang="en-US" sz="1100" i="1" dirty="0"/>
              <a:t>upper bound is non inclusive)</a:t>
            </a:r>
          </a:p>
        </p:txBody>
      </p:sp>
      <p:sp>
        <p:nvSpPr>
          <p:cNvPr id="10" name="TextBox 9">
            <a:extLst>
              <a:ext uri="{FF2B5EF4-FFF2-40B4-BE49-F238E27FC236}">
                <a16:creationId xmlns:a16="http://schemas.microsoft.com/office/drawing/2014/main" id="{4813C8AC-630D-6F41-AAE0-06A49A9EE28D}"/>
              </a:ext>
            </a:extLst>
          </p:cNvPr>
          <p:cNvSpPr txBox="1"/>
          <p:nvPr/>
        </p:nvSpPr>
        <p:spPr>
          <a:xfrm>
            <a:off x="9670778" y="4002513"/>
            <a:ext cx="2038865" cy="769441"/>
          </a:xfrm>
          <a:prstGeom prst="rect">
            <a:avLst/>
          </a:prstGeom>
          <a:noFill/>
        </p:spPr>
        <p:txBody>
          <a:bodyPr wrap="square" rtlCol="0">
            <a:spAutoFit/>
          </a:bodyPr>
          <a:lstStyle/>
          <a:p>
            <a:r>
              <a:rPr lang="en-US" sz="1100" dirty="0"/>
              <a:t>Replace items in position 0 &amp; 1 , but not including 2 (</a:t>
            </a:r>
            <a:r>
              <a:rPr lang="en-US" sz="1100" i="1" dirty="0"/>
              <a:t>upper bound is non inclusive) with an empty list</a:t>
            </a:r>
          </a:p>
        </p:txBody>
      </p:sp>
      <p:cxnSp>
        <p:nvCxnSpPr>
          <p:cNvPr id="11" name="Straight Arrow Connector 10">
            <a:extLst>
              <a:ext uri="{FF2B5EF4-FFF2-40B4-BE49-F238E27FC236}">
                <a16:creationId xmlns:a16="http://schemas.microsoft.com/office/drawing/2014/main" id="{82C5477E-4BCE-0F40-98A7-D0841EA3773B}"/>
              </a:ext>
            </a:extLst>
          </p:cNvPr>
          <p:cNvCxnSpPr>
            <a:cxnSpLocks/>
          </p:cNvCxnSpPr>
          <p:nvPr/>
        </p:nvCxnSpPr>
        <p:spPr>
          <a:xfrm flipH="1">
            <a:off x="7036951" y="4244628"/>
            <a:ext cx="257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DF39-8F3F-E34C-970F-E93DF4A5469A}"/>
              </a:ext>
            </a:extLst>
          </p:cNvPr>
          <p:cNvSpPr>
            <a:spLocks noGrp="1"/>
          </p:cNvSpPr>
          <p:nvPr>
            <p:ph type="title"/>
          </p:nvPr>
        </p:nvSpPr>
        <p:spPr/>
        <p:txBody>
          <a:bodyPr/>
          <a:lstStyle/>
          <a:p>
            <a:r>
              <a:rPr lang="en-US" dirty="0"/>
              <a:t>Insert Elements in a List a Specific Position</a:t>
            </a:r>
          </a:p>
        </p:txBody>
      </p:sp>
      <p:sp>
        <p:nvSpPr>
          <p:cNvPr id="5" name="TextBox 4">
            <a:extLst>
              <a:ext uri="{FF2B5EF4-FFF2-40B4-BE49-F238E27FC236}">
                <a16:creationId xmlns:a16="http://schemas.microsoft.com/office/drawing/2014/main" id="{7E573CC4-1DA9-F84D-88FC-91F142E3DA8F}"/>
              </a:ext>
            </a:extLst>
          </p:cNvPr>
          <p:cNvSpPr txBox="1"/>
          <p:nvPr/>
        </p:nvSpPr>
        <p:spPr>
          <a:xfrm>
            <a:off x="8962767" y="1346625"/>
            <a:ext cx="2113005" cy="938719"/>
          </a:xfrm>
          <a:prstGeom prst="rect">
            <a:avLst/>
          </a:prstGeom>
          <a:noFill/>
        </p:spPr>
        <p:txBody>
          <a:bodyPr wrap="square" rtlCol="0">
            <a:spAutoFit/>
          </a:bodyPr>
          <a:lstStyle/>
          <a:p>
            <a:r>
              <a:rPr lang="en-US" sz="1100" dirty="0"/>
              <a:t>This statement with no indexing, overwrites the existing list</a:t>
            </a:r>
          </a:p>
          <a:p>
            <a:endParaRPr lang="en-US" sz="1100" dirty="0"/>
          </a:p>
          <a:p>
            <a:endParaRPr lang="en-US" sz="1100" dirty="0"/>
          </a:p>
        </p:txBody>
      </p:sp>
      <p:pic>
        <p:nvPicPr>
          <p:cNvPr id="6" name="Picture 5">
            <a:extLst>
              <a:ext uri="{FF2B5EF4-FFF2-40B4-BE49-F238E27FC236}">
                <a16:creationId xmlns:a16="http://schemas.microsoft.com/office/drawing/2014/main" id="{8A5FD381-13BF-164E-B96E-7BE7FC106F13}"/>
              </a:ext>
            </a:extLst>
          </p:cNvPr>
          <p:cNvPicPr>
            <a:picLocks noChangeAspect="1"/>
          </p:cNvPicPr>
          <p:nvPr/>
        </p:nvPicPr>
        <p:blipFill>
          <a:blip r:embed="rId2"/>
          <a:stretch>
            <a:fillRect/>
          </a:stretch>
        </p:blipFill>
        <p:spPr>
          <a:xfrm>
            <a:off x="4632089" y="1346625"/>
            <a:ext cx="3365500" cy="1003300"/>
          </a:xfrm>
          <a:prstGeom prst="rect">
            <a:avLst/>
          </a:prstGeom>
          <a:ln>
            <a:solidFill>
              <a:schemeClr val="tx1"/>
            </a:solidFill>
          </a:ln>
        </p:spPr>
      </p:pic>
      <p:sp>
        <p:nvSpPr>
          <p:cNvPr id="7" name="TextBox 6">
            <a:extLst>
              <a:ext uri="{FF2B5EF4-FFF2-40B4-BE49-F238E27FC236}">
                <a16:creationId xmlns:a16="http://schemas.microsoft.com/office/drawing/2014/main" id="{03139555-DD96-6843-B5FD-916CC3BE901A}"/>
              </a:ext>
            </a:extLst>
          </p:cNvPr>
          <p:cNvSpPr txBox="1"/>
          <p:nvPr/>
        </p:nvSpPr>
        <p:spPr>
          <a:xfrm>
            <a:off x="8863914" y="2224117"/>
            <a:ext cx="2113005" cy="2292935"/>
          </a:xfrm>
          <a:prstGeom prst="rect">
            <a:avLst/>
          </a:prstGeom>
          <a:noFill/>
        </p:spPr>
        <p:txBody>
          <a:bodyPr wrap="square" rtlCol="0">
            <a:spAutoFit/>
          </a:bodyPr>
          <a:lstStyle/>
          <a:p>
            <a:r>
              <a:rPr lang="en-US" sz="1100" dirty="0"/>
              <a:t>list1 at this point contains only the element “Broccoli”</a:t>
            </a:r>
          </a:p>
          <a:p>
            <a:endParaRPr lang="en-US" sz="1100" dirty="0"/>
          </a:p>
          <a:p>
            <a:endParaRPr lang="en-US" sz="1100" dirty="0"/>
          </a:p>
          <a:p>
            <a:endParaRPr lang="en-US" sz="1100" dirty="0"/>
          </a:p>
          <a:p>
            <a:endParaRPr lang="en-US" sz="1100" dirty="0"/>
          </a:p>
          <a:p>
            <a:endParaRPr lang="en-US" sz="1100" dirty="0"/>
          </a:p>
          <a:p>
            <a:endParaRPr lang="en-US" sz="1100" dirty="0"/>
          </a:p>
          <a:p>
            <a:r>
              <a:rPr lang="en-US" sz="1100" dirty="0"/>
              <a:t>And here we add two new elements at the beginning of the list </a:t>
            </a:r>
            <a:r>
              <a:rPr lang="en-US" sz="1100" b="1" dirty="0"/>
              <a:t>[:0]</a:t>
            </a:r>
          </a:p>
          <a:p>
            <a:endParaRPr lang="en-US" sz="1100" dirty="0"/>
          </a:p>
          <a:p>
            <a:endParaRPr lang="en-US" sz="1100" dirty="0"/>
          </a:p>
        </p:txBody>
      </p:sp>
      <p:cxnSp>
        <p:nvCxnSpPr>
          <p:cNvPr id="9" name="Straight Arrow Connector 8">
            <a:extLst>
              <a:ext uri="{FF2B5EF4-FFF2-40B4-BE49-F238E27FC236}">
                <a16:creationId xmlns:a16="http://schemas.microsoft.com/office/drawing/2014/main" id="{CA608452-319D-8648-8DC7-8DBB90257D41}"/>
              </a:ext>
            </a:extLst>
          </p:cNvPr>
          <p:cNvCxnSpPr>
            <a:cxnSpLocks/>
            <a:stCxn id="5" idx="1"/>
          </p:cNvCxnSpPr>
          <p:nvPr/>
        </p:nvCxnSpPr>
        <p:spPr>
          <a:xfrm flipH="1" flipV="1">
            <a:off x="6919785" y="1848275"/>
            <a:ext cx="2042982" cy="11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61DCEDC-AF8F-E840-BC7C-93A61CC70386}"/>
              </a:ext>
            </a:extLst>
          </p:cNvPr>
          <p:cNvPicPr>
            <a:picLocks noChangeAspect="1"/>
          </p:cNvPicPr>
          <p:nvPr/>
        </p:nvPicPr>
        <p:blipFill>
          <a:blip r:embed="rId3"/>
          <a:stretch>
            <a:fillRect/>
          </a:stretch>
        </p:blipFill>
        <p:spPr>
          <a:xfrm>
            <a:off x="4632089" y="3761367"/>
            <a:ext cx="3670300" cy="596900"/>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73C8E7EA-2134-7644-994F-4727FEED97F5}"/>
              </a:ext>
            </a:extLst>
          </p:cNvPr>
          <p:cNvCxnSpPr>
            <a:cxnSpLocks/>
          </p:cNvCxnSpPr>
          <p:nvPr/>
        </p:nvCxnSpPr>
        <p:spPr>
          <a:xfrm flipH="1" flipV="1">
            <a:off x="5782962" y="2224117"/>
            <a:ext cx="3080952" cy="18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FD8E1B-F0AE-F940-AD2C-A09C450B80A4}"/>
              </a:ext>
            </a:extLst>
          </p:cNvPr>
          <p:cNvCxnSpPr>
            <a:cxnSpLocks/>
          </p:cNvCxnSpPr>
          <p:nvPr/>
        </p:nvCxnSpPr>
        <p:spPr>
          <a:xfrm flipH="1" flipV="1">
            <a:off x="7941276" y="3882303"/>
            <a:ext cx="9226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58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3D2A-9019-C048-AA94-9FF572CEEDD3}"/>
              </a:ext>
            </a:extLst>
          </p:cNvPr>
          <p:cNvSpPr>
            <a:spLocks noGrp="1"/>
          </p:cNvSpPr>
          <p:nvPr>
            <p:ph type="title" idx="4294967295"/>
          </p:nvPr>
        </p:nvSpPr>
        <p:spPr>
          <a:xfrm>
            <a:off x="1097864" y="-218930"/>
            <a:ext cx="8832850" cy="728663"/>
          </a:xfrm>
        </p:spPr>
        <p:txBody>
          <a:bodyPr vert="horz" lIns="228600" tIns="228600" rIns="228600" bIns="0" rtlCol="0" anchor="b">
            <a:normAutofit/>
          </a:bodyPr>
          <a:lstStyle/>
          <a:p>
            <a:pPr>
              <a:lnSpc>
                <a:spcPct val="80000"/>
              </a:lnSpc>
            </a:pPr>
            <a:r>
              <a:rPr lang="en-US" sz="3700" dirty="0"/>
              <a:t>List Methods</a:t>
            </a:r>
          </a:p>
        </p:txBody>
      </p:sp>
      <p:pic>
        <p:nvPicPr>
          <p:cNvPr id="4" name="Content Placeholder 3">
            <a:extLst>
              <a:ext uri="{FF2B5EF4-FFF2-40B4-BE49-F238E27FC236}">
                <a16:creationId xmlns:a16="http://schemas.microsoft.com/office/drawing/2014/main" id="{A3E43F86-A39E-624D-9E2F-394726EABFCD}"/>
              </a:ext>
            </a:extLst>
          </p:cNvPr>
          <p:cNvPicPr>
            <a:picLocks noGrp="1" noChangeAspect="1"/>
          </p:cNvPicPr>
          <p:nvPr>
            <p:ph idx="4294967295"/>
          </p:nvPr>
        </p:nvPicPr>
        <p:blipFill>
          <a:blip r:embed="rId2"/>
          <a:stretch>
            <a:fillRect/>
          </a:stretch>
        </p:blipFill>
        <p:spPr>
          <a:xfrm>
            <a:off x="135925" y="880633"/>
            <a:ext cx="4445000" cy="1127125"/>
          </a:xfrm>
          <a:prstGeom prst="rect">
            <a:avLst/>
          </a:prstGeom>
          <a:ln w="12700">
            <a:solidFill>
              <a:srgbClr val="002060"/>
            </a:solidFill>
          </a:ln>
        </p:spPr>
      </p:pic>
      <p:sp>
        <p:nvSpPr>
          <p:cNvPr id="5" name="TextBox 4">
            <a:extLst>
              <a:ext uri="{FF2B5EF4-FFF2-40B4-BE49-F238E27FC236}">
                <a16:creationId xmlns:a16="http://schemas.microsoft.com/office/drawing/2014/main" id="{D5A290E8-23A8-6F4E-92CF-5418F7CE1C87}"/>
              </a:ext>
            </a:extLst>
          </p:cNvPr>
          <p:cNvSpPr txBox="1"/>
          <p:nvPr/>
        </p:nvSpPr>
        <p:spPr>
          <a:xfrm>
            <a:off x="166477" y="370835"/>
            <a:ext cx="4016228" cy="523220"/>
          </a:xfrm>
          <a:prstGeom prst="rect">
            <a:avLst/>
          </a:prstGeom>
          <a:noFill/>
        </p:spPr>
        <p:txBody>
          <a:bodyPr wrap="square" rtlCol="0">
            <a:spAutoFit/>
          </a:bodyPr>
          <a:lstStyle/>
          <a:p>
            <a:r>
              <a:rPr lang="en-US" sz="1400" dirty="0"/>
              <a:t>The append() method adds an element to the end of a list</a:t>
            </a:r>
          </a:p>
        </p:txBody>
      </p:sp>
      <p:pic>
        <p:nvPicPr>
          <p:cNvPr id="6" name="Picture 5">
            <a:extLst>
              <a:ext uri="{FF2B5EF4-FFF2-40B4-BE49-F238E27FC236}">
                <a16:creationId xmlns:a16="http://schemas.microsoft.com/office/drawing/2014/main" id="{B91259B2-EA49-9B43-A824-CC0AB79E7D93}"/>
              </a:ext>
            </a:extLst>
          </p:cNvPr>
          <p:cNvPicPr>
            <a:picLocks noChangeAspect="1"/>
          </p:cNvPicPr>
          <p:nvPr/>
        </p:nvPicPr>
        <p:blipFill>
          <a:blip r:embed="rId3"/>
          <a:stretch>
            <a:fillRect/>
          </a:stretch>
        </p:blipFill>
        <p:spPr>
          <a:xfrm>
            <a:off x="201191" y="2887081"/>
            <a:ext cx="4308531" cy="1908702"/>
          </a:xfrm>
          <a:prstGeom prst="rect">
            <a:avLst/>
          </a:prstGeom>
          <a:ln>
            <a:solidFill>
              <a:srgbClr val="002060"/>
            </a:solidFill>
          </a:ln>
        </p:spPr>
      </p:pic>
      <p:sp>
        <p:nvSpPr>
          <p:cNvPr id="57" name="TextBox 56">
            <a:extLst>
              <a:ext uri="{FF2B5EF4-FFF2-40B4-BE49-F238E27FC236}">
                <a16:creationId xmlns:a16="http://schemas.microsoft.com/office/drawing/2014/main" id="{7CA5B029-DEA4-AA4D-8E76-63AEFB6B4190}"/>
              </a:ext>
            </a:extLst>
          </p:cNvPr>
          <p:cNvSpPr txBox="1"/>
          <p:nvPr/>
        </p:nvSpPr>
        <p:spPr>
          <a:xfrm>
            <a:off x="201191" y="2165334"/>
            <a:ext cx="3946800" cy="738664"/>
          </a:xfrm>
          <a:prstGeom prst="rect">
            <a:avLst/>
          </a:prstGeom>
          <a:noFill/>
        </p:spPr>
        <p:txBody>
          <a:bodyPr wrap="square" rtlCol="0">
            <a:spAutoFit/>
          </a:bodyPr>
          <a:lstStyle/>
          <a:p>
            <a:r>
              <a:rPr lang="en-US" sz="1400" dirty="0"/>
              <a:t>The sort() method sorts the items in a list from  A-z  (putting capitalized elements first, then lower case items.)</a:t>
            </a:r>
          </a:p>
        </p:txBody>
      </p:sp>
      <p:pic>
        <p:nvPicPr>
          <p:cNvPr id="7" name="Picture 6">
            <a:extLst>
              <a:ext uri="{FF2B5EF4-FFF2-40B4-BE49-F238E27FC236}">
                <a16:creationId xmlns:a16="http://schemas.microsoft.com/office/drawing/2014/main" id="{6CB763B7-99C6-2C4B-9358-B5247AEE8D28}"/>
              </a:ext>
            </a:extLst>
          </p:cNvPr>
          <p:cNvPicPr>
            <a:picLocks noChangeAspect="1"/>
          </p:cNvPicPr>
          <p:nvPr/>
        </p:nvPicPr>
        <p:blipFill>
          <a:blip r:embed="rId4"/>
          <a:stretch>
            <a:fillRect/>
          </a:stretch>
        </p:blipFill>
        <p:spPr>
          <a:xfrm>
            <a:off x="4803572" y="1032187"/>
            <a:ext cx="4648199" cy="1466607"/>
          </a:xfrm>
          <a:prstGeom prst="rect">
            <a:avLst/>
          </a:prstGeom>
          <a:ln>
            <a:solidFill>
              <a:srgbClr val="002060"/>
            </a:solidFill>
          </a:ln>
        </p:spPr>
      </p:pic>
      <p:sp>
        <p:nvSpPr>
          <p:cNvPr id="59" name="TextBox 58">
            <a:extLst>
              <a:ext uri="{FF2B5EF4-FFF2-40B4-BE49-F238E27FC236}">
                <a16:creationId xmlns:a16="http://schemas.microsoft.com/office/drawing/2014/main" id="{CE5FA9A5-D107-8042-9DA2-490C1A9C3935}"/>
              </a:ext>
            </a:extLst>
          </p:cNvPr>
          <p:cNvSpPr txBox="1"/>
          <p:nvPr/>
        </p:nvSpPr>
        <p:spPr>
          <a:xfrm>
            <a:off x="4803572" y="457841"/>
            <a:ext cx="7080395" cy="523220"/>
          </a:xfrm>
          <a:prstGeom prst="rect">
            <a:avLst/>
          </a:prstGeom>
          <a:noFill/>
        </p:spPr>
        <p:txBody>
          <a:bodyPr wrap="square" rtlCol="0">
            <a:spAutoFit/>
          </a:bodyPr>
          <a:lstStyle/>
          <a:p>
            <a:r>
              <a:rPr lang="en-US" sz="1400" dirty="0"/>
              <a:t>The sort() method may be modified by passing in keyword arguments. This is like giving configuration options.</a:t>
            </a:r>
          </a:p>
        </p:txBody>
      </p:sp>
      <p:sp>
        <p:nvSpPr>
          <p:cNvPr id="63" name="TextBox 62">
            <a:extLst>
              <a:ext uri="{FF2B5EF4-FFF2-40B4-BE49-F238E27FC236}">
                <a16:creationId xmlns:a16="http://schemas.microsoft.com/office/drawing/2014/main" id="{CC95E63C-313E-1F49-952C-2FCC20889E45}"/>
              </a:ext>
            </a:extLst>
          </p:cNvPr>
          <p:cNvSpPr txBox="1"/>
          <p:nvPr/>
        </p:nvSpPr>
        <p:spPr>
          <a:xfrm>
            <a:off x="9459456" y="846664"/>
            <a:ext cx="2566067" cy="1384995"/>
          </a:xfrm>
          <a:prstGeom prst="rect">
            <a:avLst/>
          </a:prstGeom>
          <a:noFill/>
        </p:spPr>
        <p:txBody>
          <a:bodyPr wrap="square" rtlCol="0">
            <a:spAutoFit/>
          </a:bodyPr>
          <a:lstStyle/>
          <a:p>
            <a:r>
              <a:rPr lang="en-US" sz="1400" dirty="0"/>
              <a:t>The key argument gives a one-argument function that returns the value to be used in sorting – in this case the string objects lower case converter</a:t>
            </a:r>
          </a:p>
        </p:txBody>
      </p:sp>
      <p:cxnSp>
        <p:nvCxnSpPr>
          <p:cNvPr id="29" name="Straight Arrow Connector 28">
            <a:extLst>
              <a:ext uri="{FF2B5EF4-FFF2-40B4-BE49-F238E27FC236}">
                <a16:creationId xmlns:a16="http://schemas.microsoft.com/office/drawing/2014/main" id="{D55099B3-18A0-654A-9D80-9AA70FBBA257}"/>
              </a:ext>
            </a:extLst>
          </p:cNvPr>
          <p:cNvCxnSpPr>
            <a:cxnSpLocks/>
            <a:stCxn id="63" idx="1"/>
          </p:cNvCxnSpPr>
          <p:nvPr/>
        </p:nvCxnSpPr>
        <p:spPr>
          <a:xfrm flipH="1">
            <a:off x="7299298" y="1539162"/>
            <a:ext cx="2160158" cy="16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1C88B48-F856-1C42-A55D-40767F9F74FF}"/>
              </a:ext>
            </a:extLst>
          </p:cNvPr>
          <p:cNvSpPr txBox="1"/>
          <p:nvPr/>
        </p:nvSpPr>
        <p:spPr>
          <a:xfrm>
            <a:off x="9426203" y="2174325"/>
            <a:ext cx="2740228" cy="523220"/>
          </a:xfrm>
          <a:prstGeom prst="rect">
            <a:avLst/>
          </a:prstGeom>
          <a:noFill/>
        </p:spPr>
        <p:txBody>
          <a:bodyPr wrap="square" rtlCol="0">
            <a:spAutoFit/>
          </a:bodyPr>
          <a:lstStyle/>
          <a:p>
            <a:r>
              <a:rPr lang="en-US" sz="1400" dirty="0"/>
              <a:t>The reverse argument allows for descending sorts</a:t>
            </a:r>
          </a:p>
        </p:txBody>
      </p:sp>
      <p:cxnSp>
        <p:nvCxnSpPr>
          <p:cNvPr id="65" name="Straight Arrow Connector 64">
            <a:extLst>
              <a:ext uri="{FF2B5EF4-FFF2-40B4-BE49-F238E27FC236}">
                <a16:creationId xmlns:a16="http://schemas.microsoft.com/office/drawing/2014/main" id="{EDF92F1A-D2B0-5041-ADB5-D830AC4314E5}"/>
              </a:ext>
            </a:extLst>
          </p:cNvPr>
          <p:cNvCxnSpPr>
            <a:cxnSpLocks/>
          </p:cNvCxnSpPr>
          <p:nvPr/>
        </p:nvCxnSpPr>
        <p:spPr>
          <a:xfrm flipH="1" flipV="1">
            <a:off x="6388275" y="2007759"/>
            <a:ext cx="3071181" cy="24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F4631699-87E1-E144-937E-793C06797C97}"/>
              </a:ext>
            </a:extLst>
          </p:cNvPr>
          <p:cNvPicPr>
            <a:picLocks noChangeAspect="1"/>
          </p:cNvPicPr>
          <p:nvPr/>
        </p:nvPicPr>
        <p:blipFill>
          <a:blip r:embed="rId5"/>
          <a:stretch>
            <a:fillRect/>
          </a:stretch>
        </p:blipFill>
        <p:spPr>
          <a:xfrm>
            <a:off x="4803572" y="3062213"/>
            <a:ext cx="4191000" cy="1016000"/>
          </a:xfrm>
          <a:prstGeom prst="rect">
            <a:avLst/>
          </a:prstGeom>
          <a:ln>
            <a:solidFill>
              <a:srgbClr val="002060"/>
            </a:solidFill>
          </a:ln>
        </p:spPr>
      </p:pic>
      <p:sp>
        <p:nvSpPr>
          <p:cNvPr id="74" name="TextBox 73">
            <a:extLst>
              <a:ext uri="{FF2B5EF4-FFF2-40B4-BE49-F238E27FC236}">
                <a16:creationId xmlns:a16="http://schemas.microsoft.com/office/drawing/2014/main" id="{2E73A6FF-2F67-7F4B-BA63-305EADAB0576}"/>
              </a:ext>
            </a:extLst>
          </p:cNvPr>
          <p:cNvSpPr txBox="1"/>
          <p:nvPr/>
        </p:nvSpPr>
        <p:spPr>
          <a:xfrm>
            <a:off x="4806409" y="2710222"/>
            <a:ext cx="5127142" cy="307777"/>
          </a:xfrm>
          <a:prstGeom prst="rect">
            <a:avLst/>
          </a:prstGeom>
          <a:noFill/>
        </p:spPr>
        <p:txBody>
          <a:bodyPr wrap="square" rtlCol="0">
            <a:spAutoFit/>
          </a:bodyPr>
          <a:lstStyle/>
          <a:p>
            <a:r>
              <a:rPr lang="en-US" sz="1400" dirty="0"/>
              <a:t>Use the built-in sorted() method</a:t>
            </a:r>
          </a:p>
        </p:txBody>
      </p:sp>
      <p:pic>
        <p:nvPicPr>
          <p:cNvPr id="75" name="Picture 74">
            <a:extLst>
              <a:ext uri="{FF2B5EF4-FFF2-40B4-BE49-F238E27FC236}">
                <a16:creationId xmlns:a16="http://schemas.microsoft.com/office/drawing/2014/main" id="{0DE88546-EAD4-F04D-8155-9D04F4AEF709}"/>
              </a:ext>
            </a:extLst>
          </p:cNvPr>
          <p:cNvPicPr>
            <a:picLocks noChangeAspect="1"/>
          </p:cNvPicPr>
          <p:nvPr/>
        </p:nvPicPr>
        <p:blipFill>
          <a:blip r:embed="rId6"/>
          <a:stretch>
            <a:fillRect/>
          </a:stretch>
        </p:blipFill>
        <p:spPr>
          <a:xfrm>
            <a:off x="166477" y="5219188"/>
            <a:ext cx="4096465" cy="596684"/>
          </a:xfrm>
          <a:prstGeom prst="rect">
            <a:avLst/>
          </a:prstGeom>
          <a:ln>
            <a:solidFill>
              <a:srgbClr val="002060"/>
            </a:solidFill>
          </a:ln>
        </p:spPr>
      </p:pic>
      <p:sp>
        <p:nvSpPr>
          <p:cNvPr id="76" name="TextBox 75">
            <a:extLst>
              <a:ext uri="{FF2B5EF4-FFF2-40B4-BE49-F238E27FC236}">
                <a16:creationId xmlns:a16="http://schemas.microsoft.com/office/drawing/2014/main" id="{0886B0FA-C2AA-894E-81AE-2EB3C20BBA3E}"/>
              </a:ext>
            </a:extLst>
          </p:cNvPr>
          <p:cNvSpPr txBox="1"/>
          <p:nvPr/>
        </p:nvSpPr>
        <p:spPr>
          <a:xfrm>
            <a:off x="113510" y="4856682"/>
            <a:ext cx="5127142" cy="307777"/>
          </a:xfrm>
          <a:prstGeom prst="rect">
            <a:avLst/>
          </a:prstGeom>
          <a:noFill/>
        </p:spPr>
        <p:txBody>
          <a:bodyPr wrap="square" rtlCol="0">
            <a:spAutoFit/>
          </a:bodyPr>
          <a:lstStyle/>
          <a:p>
            <a:r>
              <a:rPr lang="en-US" sz="1400" dirty="0"/>
              <a:t>Use extend() method to add multiple items to end of list</a:t>
            </a:r>
          </a:p>
        </p:txBody>
      </p:sp>
      <p:pic>
        <p:nvPicPr>
          <p:cNvPr id="77" name="Picture 76">
            <a:extLst>
              <a:ext uri="{FF2B5EF4-FFF2-40B4-BE49-F238E27FC236}">
                <a16:creationId xmlns:a16="http://schemas.microsoft.com/office/drawing/2014/main" id="{F90B9282-65E8-9C41-909F-F24DC3933237}"/>
              </a:ext>
            </a:extLst>
          </p:cNvPr>
          <p:cNvPicPr>
            <a:picLocks noChangeAspect="1"/>
          </p:cNvPicPr>
          <p:nvPr/>
        </p:nvPicPr>
        <p:blipFill>
          <a:blip r:embed="rId7"/>
          <a:stretch>
            <a:fillRect/>
          </a:stretch>
        </p:blipFill>
        <p:spPr>
          <a:xfrm>
            <a:off x="135925" y="6207825"/>
            <a:ext cx="4241010" cy="534132"/>
          </a:xfrm>
          <a:prstGeom prst="rect">
            <a:avLst/>
          </a:prstGeom>
          <a:ln>
            <a:solidFill>
              <a:srgbClr val="002060"/>
            </a:solidFill>
          </a:ln>
        </p:spPr>
      </p:pic>
      <p:sp>
        <p:nvSpPr>
          <p:cNvPr id="78" name="TextBox 77">
            <a:extLst>
              <a:ext uri="{FF2B5EF4-FFF2-40B4-BE49-F238E27FC236}">
                <a16:creationId xmlns:a16="http://schemas.microsoft.com/office/drawing/2014/main" id="{2D60A887-0604-244C-8444-99B6BD75356B}"/>
              </a:ext>
            </a:extLst>
          </p:cNvPr>
          <p:cNvSpPr txBox="1"/>
          <p:nvPr/>
        </p:nvSpPr>
        <p:spPr>
          <a:xfrm>
            <a:off x="98586" y="5885399"/>
            <a:ext cx="5127142" cy="307777"/>
          </a:xfrm>
          <a:prstGeom prst="rect">
            <a:avLst/>
          </a:prstGeom>
          <a:noFill/>
        </p:spPr>
        <p:txBody>
          <a:bodyPr wrap="square" rtlCol="0">
            <a:spAutoFit/>
          </a:bodyPr>
          <a:lstStyle/>
          <a:p>
            <a:r>
              <a:rPr lang="en-US" sz="1400" dirty="0"/>
              <a:t>Use append() method to add </a:t>
            </a:r>
            <a:r>
              <a:rPr lang="en-US" sz="1400" b="1" i="1" dirty="0"/>
              <a:t>ONE</a:t>
            </a:r>
            <a:r>
              <a:rPr lang="en-US" sz="1400" dirty="0"/>
              <a:t>  item to end of list</a:t>
            </a:r>
          </a:p>
        </p:txBody>
      </p:sp>
      <p:pic>
        <p:nvPicPr>
          <p:cNvPr id="79" name="Picture 78">
            <a:extLst>
              <a:ext uri="{FF2B5EF4-FFF2-40B4-BE49-F238E27FC236}">
                <a16:creationId xmlns:a16="http://schemas.microsoft.com/office/drawing/2014/main" id="{FA595E9F-98DD-D749-8D26-53B8779C4AB9}"/>
              </a:ext>
            </a:extLst>
          </p:cNvPr>
          <p:cNvPicPr>
            <a:picLocks noChangeAspect="1"/>
          </p:cNvPicPr>
          <p:nvPr/>
        </p:nvPicPr>
        <p:blipFill>
          <a:blip r:embed="rId8"/>
          <a:stretch>
            <a:fillRect/>
          </a:stretch>
        </p:blipFill>
        <p:spPr>
          <a:xfrm>
            <a:off x="4803572" y="4415519"/>
            <a:ext cx="2184400" cy="406400"/>
          </a:xfrm>
          <a:prstGeom prst="rect">
            <a:avLst/>
          </a:prstGeom>
          <a:ln>
            <a:solidFill>
              <a:srgbClr val="002060"/>
            </a:solidFill>
          </a:ln>
        </p:spPr>
      </p:pic>
      <p:sp>
        <p:nvSpPr>
          <p:cNvPr id="80" name="TextBox 79">
            <a:extLst>
              <a:ext uri="{FF2B5EF4-FFF2-40B4-BE49-F238E27FC236}">
                <a16:creationId xmlns:a16="http://schemas.microsoft.com/office/drawing/2014/main" id="{CF0975C3-E000-9F48-80E0-148873CAEB7C}"/>
              </a:ext>
            </a:extLst>
          </p:cNvPr>
          <p:cNvSpPr txBox="1"/>
          <p:nvPr/>
        </p:nvSpPr>
        <p:spPr>
          <a:xfrm>
            <a:off x="4735727" y="4114181"/>
            <a:ext cx="5127142" cy="307777"/>
          </a:xfrm>
          <a:prstGeom prst="rect">
            <a:avLst/>
          </a:prstGeom>
          <a:noFill/>
        </p:spPr>
        <p:txBody>
          <a:bodyPr wrap="square" rtlCol="0">
            <a:spAutoFit/>
          </a:bodyPr>
          <a:lstStyle/>
          <a:p>
            <a:r>
              <a:rPr lang="en-US" sz="1400" dirty="0"/>
              <a:t>Find an elements index/position</a:t>
            </a:r>
          </a:p>
        </p:txBody>
      </p:sp>
      <p:pic>
        <p:nvPicPr>
          <p:cNvPr id="81" name="Picture 80">
            <a:extLst>
              <a:ext uri="{FF2B5EF4-FFF2-40B4-BE49-F238E27FC236}">
                <a16:creationId xmlns:a16="http://schemas.microsoft.com/office/drawing/2014/main" id="{53AC8986-F5B5-4648-9CBC-40E3F2CC07A0}"/>
              </a:ext>
            </a:extLst>
          </p:cNvPr>
          <p:cNvPicPr>
            <a:picLocks noChangeAspect="1"/>
          </p:cNvPicPr>
          <p:nvPr/>
        </p:nvPicPr>
        <p:blipFill>
          <a:blip r:embed="rId9"/>
          <a:stretch>
            <a:fillRect/>
          </a:stretch>
        </p:blipFill>
        <p:spPr>
          <a:xfrm>
            <a:off x="4775680" y="5172248"/>
            <a:ext cx="5394444" cy="612470"/>
          </a:xfrm>
          <a:prstGeom prst="rect">
            <a:avLst/>
          </a:prstGeom>
          <a:ln>
            <a:solidFill>
              <a:srgbClr val="002060"/>
            </a:solidFill>
          </a:ln>
        </p:spPr>
      </p:pic>
      <p:sp>
        <p:nvSpPr>
          <p:cNvPr id="82" name="TextBox 81">
            <a:extLst>
              <a:ext uri="{FF2B5EF4-FFF2-40B4-BE49-F238E27FC236}">
                <a16:creationId xmlns:a16="http://schemas.microsoft.com/office/drawing/2014/main" id="{A4BB7B5A-C0E7-014E-9728-C43BFC4316D0}"/>
              </a:ext>
            </a:extLst>
          </p:cNvPr>
          <p:cNvSpPr txBox="1"/>
          <p:nvPr/>
        </p:nvSpPr>
        <p:spPr>
          <a:xfrm>
            <a:off x="4745714" y="4842033"/>
            <a:ext cx="5127142" cy="307777"/>
          </a:xfrm>
          <a:prstGeom prst="rect">
            <a:avLst/>
          </a:prstGeom>
          <a:noFill/>
        </p:spPr>
        <p:txBody>
          <a:bodyPr wrap="square" rtlCol="0">
            <a:spAutoFit/>
          </a:bodyPr>
          <a:lstStyle/>
          <a:p>
            <a:r>
              <a:rPr lang="en-US" sz="1400" dirty="0"/>
              <a:t>Insert the word “power” prior to position 2</a:t>
            </a:r>
          </a:p>
        </p:txBody>
      </p:sp>
      <p:pic>
        <p:nvPicPr>
          <p:cNvPr id="83" name="Picture 82">
            <a:extLst>
              <a:ext uri="{FF2B5EF4-FFF2-40B4-BE49-F238E27FC236}">
                <a16:creationId xmlns:a16="http://schemas.microsoft.com/office/drawing/2014/main" id="{E652512B-ABF6-D448-8DEE-98A5ABF3A831}"/>
              </a:ext>
            </a:extLst>
          </p:cNvPr>
          <p:cNvPicPr>
            <a:picLocks noChangeAspect="1"/>
          </p:cNvPicPr>
          <p:nvPr/>
        </p:nvPicPr>
        <p:blipFill>
          <a:blip r:embed="rId10"/>
          <a:stretch>
            <a:fillRect/>
          </a:stretch>
        </p:blipFill>
        <p:spPr>
          <a:xfrm>
            <a:off x="4735727" y="6106614"/>
            <a:ext cx="4519759" cy="736553"/>
          </a:xfrm>
          <a:prstGeom prst="rect">
            <a:avLst/>
          </a:prstGeom>
          <a:ln>
            <a:solidFill>
              <a:srgbClr val="002060"/>
            </a:solidFill>
          </a:ln>
        </p:spPr>
      </p:pic>
      <p:sp>
        <p:nvSpPr>
          <p:cNvPr id="84" name="TextBox 83">
            <a:extLst>
              <a:ext uri="{FF2B5EF4-FFF2-40B4-BE49-F238E27FC236}">
                <a16:creationId xmlns:a16="http://schemas.microsoft.com/office/drawing/2014/main" id="{0F59292E-2509-D249-9921-1049F98DC0B1}"/>
              </a:ext>
            </a:extLst>
          </p:cNvPr>
          <p:cNvSpPr txBox="1"/>
          <p:nvPr/>
        </p:nvSpPr>
        <p:spPr>
          <a:xfrm>
            <a:off x="4677036" y="5820999"/>
            <a:ext cx="5127142" cy="307777"/>
          </a:xfrm>
          <a:prstGeom prst="rect">
            <a:avLst/>
          </a:prstGeom>
          <a:noFill/>
        </p:spPr>
        <p:txBody>
          <a:bodyPr wrap="square" rtlCol="0">
            <a:spAutoFit/>
          </a:bodyPr>
          <a:lstStyle/>
          <a:p>
            <a:r>
              <a:rPr lang="en-US" sz="1400" dirty="0"/>
              <a:t>Pop/last element</a:t>
            </a:r>
          </a:p>
        </p:txBody>
      </p:sp>
      <p:pic>
        <p:nvPicPr>
          <p:cNvPr id="85" name="Picture 84">
            <a:extLst>
              <a:ext uri="{FF2B5EF4-FFF2-40B4-BE49-F238E27FC236}">
                <a16:creationId xmlns:a16="http://schemas.microsoft.com/office/drawing/2014/main" id="{6472228B-E58F-D849-BDAF-8E142FBB0BD3}"/>
              </a:ext>
            </a:extLst>
          </p:cNvPr>
          <p:cNvPicPr>
            <a:picLocks noChangeAspect="1"/>
          </p:cNvPicPr>
          <p:nvPr/>
        </p:nvPicPr>
        <p:blipFill>
          <a:blip r:embed="rId11"/>
          <a:stretch>
            <a:fillRect/>
          </a:stretch>
        </p:blipFill>
        <p:spPr>
          <a:xfrm>
            <a:off x="9480807" y="6106516"/>
            <a:ext cx="1714500" cy="444500"/>
          </a:xfrm>
          <a:prstGeom prst="rect">
            <a:avLst/>
          </a:prstGeom>
          <a:ln>
            <a:solidFill>
              <a:srgbClr val="002060"/>
            </a:solidFill>
          </a:ln>
        </p:spPr>
      </p:pic>
      <p:sp>
        <p:nvSpPr>
          <p:cNvPr id="86" name="TextBox 85">
            <a:extLst>
              <a:ext uri="{FF2B5EF4-FFF2-40B4-BE49-F238E27FC236}">
                <a16:creationId xmlns:a16="http://schemas.microsoft.com/office/drawing/2014/main" id="{5815716A-BF0B-224B-816C-D224F4148E2C}"/>
              </a:ext>
            </a:extLst>
          </p:cNvPr>
          <p:cNvSpPr txBox="1"/>
          <p:nvPr/>
        </p:nvSpPr>
        <p:spPr>
          <a:xfrm>
            <a:off x="9416023" y="5807156"/>
            <a:ext cx="1637893" cy="307777"/>
          </a:xfrm>
          <a:prstGeom prst="rect">
            <a:avLst/>
          </a:prstGeom>
          <a:noFill/>
        </p:spPr>
        <p:txBody>
          <a:bodyPr wrap="square" rtlCol="0">
            <a:spAutoFit/>
          </a:bodyPr>
          <a:lstStyle/>
          <a:p>
            <a:r>
              <a:rPr lang="en-US" sz="1400" dirty="0"/>
              <a:t>Pop by position</a:t>
            </a:r>
          </a:p>
        </p:txBody>
      </p:sp>
    </p:spTree>
    <p:extLst>
      <p:ext uri="{BB962C8B-B14F-4D97-AF65-F5344CB8AC3E}">
        <p14:creationId xmlns:p14="http://schemas.microsoft.com/office/powerpoint/2010/main" val="1362164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3D2A-9019-C048-AA94-9FF572CEEDD3}"/>
              </a:ext>
            </a:extLst>
          </p:cNvPr>
          <p:cNvSpPr>
            <a:spLocks noGrp="1"/>
          </p:cNvSpPr>
          <p:nvPr>
            <p:ph type="title" idx="4294967295"/>
          </p:nvPr>
        </p:nvSpPr>
        <p:spPr>
          <a:xfrm>
            <a:off x="1097864" y="-218930"/>
            <a:ext cx="8832850" cy="728663"/>
          </a:xfrm>
        </p:spPr>
        <p:txBody>
          <a:bodyPr vert="horz" lIns="228600" tIns="228600" rIns="228600" bIns="0" rtlCol="0" anchor="b">
            <a:normAutofit/>
          </a:bodyPr>
          <a:lstStyle/>
          <a:p>
            <a:pPr>
              <a:lnSpc>
                <a:spcPct val="80000"/>
              </a:lnSpc>
            </a:pPr>
            <a:r>
              <a:rPr lang="en-US" sz="3700" dirty="0"/>
              <a:t>More List Methods and Other Things</a:t>
            </a:r>
          </a:p>
        </p:txBody>
      </p:sp>
      <p:sp>
        <p:nvSpPr>
          <p:cNvPr id="5" name="TextBox 4">
            <a:extLst>
              <a:ext uri="{FF2B5EF4-FFF2-40B4-BE49-F238E27FC236}">
                <a16:creationId xmlns:a16="http://schemas.microsoft.com/office/drawing/2014/main" id="{D5A290E8-23A8-6F4E-92CF-5418F7CE1C87}"/>
              </a:ext>
            </a:extLst>
          </p:cNvPr>
          <p:cNvSpPr txBox="1"/>
          <p:nvPr/>
        </p:nvSpPr>
        <p:spPr>
          <a:xfrm>
            <a:off x="191529" y="533823"/>
            <a:ext cx="4016228" cy="307777"/>
          </a:xfrm>
          <a:prstGeom prst="rect">
            <a:avLst/>
          </a:prstGeom>
          <a:noFill/>
        </p:spPr>
        <p:txBody>
          <a:bodyPr wrap="square" rtlCol="0">
            <a:spAutoFit/>
          </a:bodyPr>
          <a:lstStyle/>
          <a:p>
            <a:r>
              <a:rPr lang="en-US" sz="1400" dirty="0"/>
              <a:t>The count() method counts # of occurrences</a:t>
            </a:r>
          </a:p>
        </p:txBody>
      </p:sp>
      <p:pic>
        <p:nvPicPr>
          <p:cNvPr id="27" name="Picture 26">
            <a:extLst>
              <a:ext uri="{FF2B5EF4-FFF2-40B4-BE49-F238E27FC236}">
                <a16:creationId xmlns:a16="http://schemas.microsoft.com/office/drawing/2014/main" id="{A76088F9-8546-0346-87AA-C2E9711386AB}"/>
              </a:ext>
            </a:extLst>
          </p:cNvPr>
          <p:cNvPicPr>
            <a:picLocks noChangeAspect="1"/>
          </p:cNvPicPr>
          <p:nvPr/>
        </p:nvPicPr>
        <p:blipFill>
          <a:blip r:embed="rId2"/>
          <a:stretch>
            <a:fillRect/>
          </a:stretch>
        </p:blipFill>
        <p:spPr>
          <a:xfrm>
            <a:off x="300453" y="931186"/>
            <a:ext cx="3251200" cy="635000"/>
          </a:xfrm>
          <a:prstGeom prst="rect">
            <a:avLst/>
          </a:prstGeom>
          <a:ln>
            <a:solidFill>
              <a:srgbClr val="002060"/>
            </a:solidFill>
          </a:ln>
        </p:spPr>
      </p:pic>
      <p:sp>
        <p:nvSpPr>
          <p:cNvPr id="28" name="TextBox 27">
            <a:extLst>
              <a:ext uri="{FF2B5EF4-FFF2-40B4-BE49-F238E27FC236}">
                <a16:creationId xmlns:a16="http://schemas.microsoft.com/office/drawing/2014/main" id="{389B5818-D134-EC4E-8D81-5E54C97096F7}"/>
              </a:ext>
            </a:extLst>
          </p:cNvPr>
          <p:cNvSpPr txBox="1"/>
          <p:nvPr/>
        </p:nvSpPr>
        <p:spPr>
          <a:xfrm>
            <a:off x="191529" y="1903386"/>
            <a:ext cx="4016228" cy="307777"/>
          </a:xfrm>
          <a:prstGeom prst="rect">
            <a:avLst/>
          </a:prstGeom>
          <a:noFill/>
        </p:spPr>
        <p:txBody>
          <a:bodyPr wrap="square" rtlCol="0">
            <a:spAutoFit/>
          </a:bodyPr>
          <a:lstStyle/>
          <a:p>
            <a:r>
              <a:rPr lang="en-US" sz="1400" dirty="0"/>
              <a:t>Test for membership in a list</a:t>
            </a:r>
          </a:p>
        </p:txBody>
      </p:sp>
      <p:pic>
        <p:nvPicPr>
          <p:cNvPr id="3" name="Picture 2">
            <a:extLst>
              <a:ext uri="{FF2B5EF4-FFF2-40B4-BE49-F238E27FC236}">
                <a16:creationId xmlns:a16="http://schemas.microsoft.com/office/drawing/2014/main" id="{18B55B16-9CAF-0B46-8BCC-29F0E183790F}"/>
              </a:ext>
            </a:extLst>
          </p:cNvPr>
          <p:cNvPicPr>
            <a:picLocks noChangeAspect="1"/>
          </p:cNvPicPr>
          <p:nvPr/>
        </p:nvPicPr>
        <p:blipFill>
          <a:blip r:embed="rId3"/>
          <a:stretch>
            <a:fillRect/>
          </a:stretch>
        </p:blipFill>
        <p:spPr>
          <a:xfrm>
            <a:off x="300453" y="2322128"/>
            <a:ext cx="2209800" cy="1066800"/>
          </a:xfrm>
          <a:prstGeom prst="rect">
            <a:avLst/>
          </a:prstGeom>
          <a:ln>
            <a:solidFill>
              <a:srgbClr val="002060"/>
            </a:solidFill>
          </a:ln>
        </p:spPr>
      </p:pic>
      <p:pic>
        <p:nvPicPr>
          <p:cNvPr id="8" name="Picture 7">
            <a:extLst>
              <a:ext uri="{FF2B5EF4-FFF2-40B4-BE49-F238E27FC236}">
                <a16:creationId xmlns:a16="http://schemas.microsoft.com/office/drawing/2014/main" id="{B73ED0C2-FF66-6248-BE23-E8E94897ECEF}"/>
              </a:ext>
            </a:extLst>
          </p:cNvPr>
          <p:cNvPicPr>
            <a:picLocks noChangeAspect="1"/>
          </p:cNvPicPr>
          <p:nvPr/>
        </p:nvPicPr>
        <p:blipFill>
          <a:blip r:embed="rId4"/>
          <a:stretch>
            <a:fillRect/>
          </a:stretch>
        </p:blipFill>
        <p:spPr>
          <a:xfrm>
            <a:off x="4980157" y="978567"/>
            <a:ext cx="3004088" cy="5453576"/>
          </a:xfrm>
          <a:prstGeom prst="rect">
            <a:avLst/>
          </a:prstGeom>
          <a:ln>
            <a:solidFill>
              <a:srgbClr val="002060"/>
            </a:solidFill>
          </a:ln>
        </p:spPr>
      </p:pic>
      <p:sp>
        <p:nvSpPr>
          <p:cNvPr id="31" name="TextBox 30">
            <a:extLst>
              <a:ext uri="{FF2B5EF4-FFF2-40B4-BE49-F238E27FC236}">
                <a16:creationId xmlns:a16="http://schemas.microsoft.com/office/drawing/2014/main" id="{3E0B61AF-5221-3A4E-9C83-7AB45D4F371F}"/>
              </a:ext>
            </a:extLst>
          </p:cNvPr>
          <p:cNvSpPr txBox="1"/>
          <p:nvPr/>
        </p:nvSpPr>
        <p:spPr>
          <a:xfrm>
            <a:off x="4980157" y="533823"/>
            <a:ext cx="4016228" cy="307777"/>
          </a:xfrm>
          <a:prstGeom prst="rect">
            <a:avLst/>
          </a:prstGeom>
          <a:noFill/>
        </p:spPr>
        <p:txBody>
          <a:bodyPr wrap="square" rtlCol="0">
            <a:spAutoFit/>
          </a:bodyPr>
          <a:lstStyle/>
          <a:p>
            <a:r>
              <a:rPr lang="en-US" sz="1400" dirty="0"/>
              <a:t>Referring to a list vs. Copying(cloning a list)</a:t>
            </a:r>
          </a:p>
        </p:txBody>
      </p:sp>
      <p:cxnSp>
        <p:nvCxnSpPr>
          <p:cNvPr id="10" name="Straight Arrow Connector 9">
            <a:extLst>
              <a:ext uri="{FF2B5EF4-FFF2-40B4-BE49-F238E27FC236}">
                <a16:creationId xmlns:a16="http://schemas.microsoft.com/office/drawing/2014/main" id="{5FE788AB-E930-484F-A02F-CCB862FBD99D}"/>
              </a:ext>
            </a:extLst>
          </p:cNvPr>
          <p:cNvCxnSpPr/>
          <p:nvPr/>
        </p:nvCxnSpPr>
        <p:spPr>
          <a:xfrm flipH="1">
            <a:off x="6482201" y="1248686"/>
            <a:ext cx="2887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0B004C-F791-9946-9608-3FF6B713D422}"/>
              </a:ext>
            </a:extLst>
          </p:cNvPr>
          <p:cNvSpPr txBox="1"/>
          <p:nvPr/>
        </p:nvSpPr>
        <p:spPr>
          <a:xfrm>
            <a:off x="9569885" y="931186"/>
            <a:ext cx="1778696" cy="830997"/>
          </a:xfrm>
          <a:prstGeom prst="rect">
            <a:avLst/>
          </a:prstGeom>
          <a:noFill/>
        </p:spPr>
        <p:txBody>
          <a:bodyPr wrap="square" rtlCol="0">
            <a:spAutoFit/>
          </a:bodyPr>
          <a:lstStyle/>
          <a:p>
            <a:r>
              <a:rPr lang="en-US" sz="1200" u="sng" dirty="0"/>
              <a:t>Referring to a list </a:t>
            </a:r>
            <a:r>
              <a:rPr lang="en-US" sz="1200" dirty="0"/>
              <a:t>makes an second instance of the list but with a different name</a:t>
            </a:r>
          </a:p>
        </p:txBody>
      </p:sp>
      <p:sp>
        <p:nvSpPr>
          <p:cNvPr id="35" name="TextBox 34">
            <a:extLst>
              <a:ext uri="{FF2B5EF4-FFF2-40B4-BE49-F238E27FC236}">
                <a16:creationId xmlns:a16="http://schemas.microsoft.com/office/drawing/2014/main" id="{B43F20FB-8F9F-6A4D-9DA5-2B9E65FA8E26}"/>
              </a:ext>
            </a:extLst>
          </p:cNvPr>
          <p:cNvSpPr txBox="1"/>
          <p:nvPr/>
        </p:nvSpPr>
        <p:spPr>
          <a:xfrm>
            <a:off x="9542407" y="2615342"/>
            <a:ext cx="1778696" cy="830997"/>
          </a:xfrm>
          <a:prstGeom prst="rect">
            <a:avLst/>
          </a:prstGeom>
          <a:noFill/>
        </p:spPr>
        <p:txBody>
          <a:bodyPr wrap="square" rtlCol="0">
            <a:spAutoFit/>
          </a:bodyPr>
          <a:lstStyle/>
          <a:p>
            <a:r>
              <a:rPr lang="en-US" sz="1200" u="sng" dirty="0"/>
              <a:t>Referring to a list:</a:t>
            </a:r>
          </a:p>
          <a:p>
            <a:endParaRPr lang="en-US" sz="1200" dirty="0"/>
          </a:p>
          <a:p>
            <a:r>
              <a:rPr lang="en-US" sz="1200" dirty="0"/>
              <a:t>Note their object IDs are the same</a:t>
            </a:r>
          </a:p>
        </p:txBody>
      </p:sp>
      <p:cxnSp>
        <p:nvCxnSpPr>
          <p:cNvPr id="36" name="Straight Arrow Connector 35">
            <a:extLst>
              <a:ext uri="{FF2B5EF4-FFF2-40B4-BE49-F238E27FC236}">
                <a16:creationId xmlns:a16="http://schemas.microsoft.com/office/drawing/2014/main" id="{121C4453-8C3C-7148-A5BA-6DC1F59601AA}"/>
              </a:ext>
            </a:extLst>
          </p:cNvPr>
          <p:cNvCxnSpPr>
            <a:cxnSpLocks/>
          </p:cNvCxnSpPr>
          <p:nvPr/>
        </p:nvCxnSpPr>
        <p:spPr>
          <a:xfrm flipH="1">
            <a:off x="6225436" y="3229886"/>
            <a:ext cx="3144033"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76339CE-4D49-C24C-A747-955F0E91C366}"/>
              </a:ext>
            </a:extLst>
          </p:cNvPr>
          <p:cNvCxnSpPr>
            <a:cxnSpLocks/>
          </p:cNvCxnSpPr>
          <p:nvPr/>
        </p:nvCxnSpPr>
        <p:spPr>
          <a:xfrm flipH="1">
            <a:off x="6096001" y="3229886"/>
            <a:ext cx="3316748" cy="475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DA48682-CC33-AE41-80CE-B7199A02B8B8}"/>
              </a:ext>
            </a:extLst>
          </p:cNvPr>
          <p:cNvSpPr txBox="1"/>
          <p:nvPr/>
        </p:nvSpPr>
        <p:spPr>
          <a:xfrm>
            <a:off x="9569884" y="3555777"/>
            <a:ext cx="2065577" cy="2492990"/>
          </a:xfrm>
          <a:prstGeom prst="rect">
            <a:avLst/>
          </a:prstGeom>
          <a:noFill/>
        </p:spPr>
        <p:txBody>
          <a:bodyPr wrap="square" rtlCol="0">
            <a:spAutoFit/>
          </a:bodyPr>
          <a:lstStyle/>
          <a:p>
            <a:r>
              <a:rPr lang="en-US" sz="1200" u="sng" dirty="0"/>
              <a:t>Copying to a list:</a:t>
            </a:r>
          </a:p>
          <a:p>
            <a:r>
              <a:rPr lang="en-US" sz="1200" dirty="0"/>
              <a:t>The two objects are not the same.</a:t>
            </a:r>
          </a:p>
          <a:p>
            <a:r>
              <a:rPr lang="en-US" sz="1200" dirty="0"/>
              <a:t>So what you do to list1, is NOT further reflected in list3</a:t>
            </a:r>
          </a:p>
          <a:p>
            <a:endParaRPr lang="en-US" sz="1200" dirty="0"/>
          </a:p>
          <a:p>
            <a:endParaRPr lang="en-US" sz="1200" dirty="0"/>
          </a:p>
          <a:p>
            <a:r>
              <a:rPr lang="en-US" sz="1200" dirty="0"/>
              <a:t>Note we copy a list here using a slice. </a:t>
            </a:r>
          </a:p>
          <a:p>
            <a:r>
              <a:rPr lang="en-US" sz="1200" dirty="0"/>
              <a:t>We can also use the copy() method (see example to the left of the side)</a:t>
            </a:r>
          </a:p>
        </p:txBody>
      </p:sp>
      <p:cxnSp>
        <p:nvCxnSpPr>
          <p:cNvPr id="42" name="Straight Arrow Connector 41">
            <a:extLst>
              <a:ext uri="{FF2B5EF4-FFF2-40B4-BE49-F238E27FC236}">
                <a16:creationId xmlns:a16="http://schemas.microsoft.com/office/drawing/2014/main" id="{2F477E63-4EAC-2F4A-8B72-309837A8640B}"/>
              </a:ext>
            </a:extLst>
          </p:cNvPr>
          <p:cNvCxnSpPr>
            <a:cxnSpLocks/>
          </p:cNvCxnSpPr>
          <p:nvPr/>
        </p:nvCxnSpPr>
        <p:spPr>
          <a:xfrm flipH="1">
            <a:off x="6096001" y="3968840"/>
            <a:ext cx="3316748" cy="475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8C9BF6A-BCF7-3A46-9EEB-5F26C1CD3C0A}"/>
              </a:ext>
            </a:extLst>
          </p:cNvPr>
          <p:cNvCxnSpPr>
            <a:cxnSpLocks/>
          </p:cNvCxnSpPr>
          <p:nvPr/>
        </p:nvCxnSpPr>
        <p:spPr>
          <a:xfrm flipH="1">
            <a:off x="6225436" y="3968840"/>
            <a:ext cx="3187313" cy="787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B1BFC25-C02E-564B-B93C-6E2DA799111B}"/>
              </a:ext>
            </a:extLst>
          </p:cNvPr>
          <p:cNvCxnSpPr>
            <a:cxnSpLocks/>
          </p:cNvCxnSpPr>
          <p:nvPr/>
        </p:nvCxnSpPr>
        <p:spPr>
          <a:xfrm flipH="1">
            <a:off x="6354871" y="4327966"/>
            <a:ext cx="3187313" cy="787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AD9EF0A-1515-7441-8807-50BB7BCBA73D}"/>
              </a:ext>
            </a:extLst>
          </p:cNvPr>
          <p:cNvCxnSpPr>
            <a:cxnSpLocks/>
          </p:cNvCxnSpPr>
          <p:nvPr/>
        </p:nvCxnSpPr>
        <p:spPr>
          <a:xfrm flipH="1">
            <a:off x="6404439" y="4362473"/>
            <a:ext cx="3137745" cy="1324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12A376B-F117-9649-A7A3-097BD4F9CB6A}"/>
              </a:ext>
            </a:extLst>
          </p:cNvPr>
          <p:cNvPicPr>
            <a:picLocks noChangeAspect="1"/>
          </p:cNvPicPr>
          <p:nvPr/>
        </p:nvPicPr>
        <p:blipFill>
          <a:blip r:embed="rId5"/>
          <a:stretch>
            <a:fillRect/>
          </a:stretch>
        </p:blipFill>
        <p:spPr>
          <a:xfrm>
            <a:off x="556538" y="4756106"/>
            <a:ext cx="2260600" cy="1333500"/>
          </a:xfrm>
          <a:prstGeom prst="rect">
            <a:avLst/>
          </a:prstGeom>
          <a:ln>
            <a:solidFill>
              <a:srgbClr val="002060"/>
            </a:solidFill>
          </a:ln>
        </p:spPr>
      </p:pic>
      <p:sp>
        <p:nvSpPr>
          <p:cNvPr id="51" name="TextBox 50">
            <a:extLst>
              <a:ext uri="{FF2B5EF4-FFF2-40B4-BE49-F238E27FC236}">
                <a16:creationId xmlns:a16="http://schemas.microsoft.com/office/drawing/2014/main" id="{CBE4DDCB-C328-B344-AB46-E1342BF322B5}"/>
              </a:ext>
            </a:extLst>
          </p:cNvPr>
          <p:cNvSpPr txBox="1"/>
          <p:nvPr/>
        </p:nvSpPr>
        <p:spPr>
          <a:xfrm>
            <a:off x="386578" y="4075268"/>
            <a:ext cx="2690438" cy="646331"/>
          </a:xfrm>
          <a:prstGeom prst="rect">
            <a:avLst/>
          </a:prstGeom>
          <a:noFill/>
        </p:spPr>
        <p:txBody>
          <a:bodyPr wrap="square" rtlCol="0">
            <a:spAutoFit/>
          </a:bodyPr>
          <a:lstStyle/>
          <a:p>
            <a:r>
              <a:rPr lang="en-US" sz="1200" u="sng" dirty="0"/>
              <a:t>Copying to a list (2</a:t>
            </a:r>
            <a:r>
              <a:rPr lang="en-US" sz="1200" u="sng" baseline="30000" dirty="0"/>
              <a:t>nd</a:t>
            </a:r>
            <a:r>
              <a:rPr lang="en-US" sz="1200" u="sng" dirty="0"/>
              <a:t> method):</a:t>
            </a:r>
          </a:p>
          <a:p>
            <a:r>
              <a:rPr lang="en-US" sz="1200" dirty="0"/>
              <a:t>We can also use the copy() method to copy a list</a:t>
            </a:r>
          </a:p>
        </p:txBody>
      </p:sp>
      <p:cxnSp>
        <p:nvCxnSpPr>
          <p:cNvPr id="52" name="Straight Arrow Connector 51">
            <a:extLst>
              <a:ext uri="{FF2B5EF4-FFF2-40B4-BE49-F238E27FC236}">
                <a16:creationId xmlns:a16="http://schemas.microsoft.com/office/drawing/2014/main" id="{29DD8A9A-0366-AC4A-80E3-AF6E4EAAB4CB}"/>
              </a:ext>
            </a:extLst>
          </p:cNvPr>
          <p:cNvCxnSpPr>
            <a:cxnSpLocks/>
          </p:cNvCxnSpPr>
          <p:nvPr/>
        </p:nvCxnSpPr>
        <p:spPr>
          <a:xfrm flipH="1">
            <a:off x="6676373" y="3732846"/>
            <a:ext cx="2887249" cy="134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Left Arrow 20">
            <a:extLst>
              <a:ext uri="{FF2B5EF4-FFF2-40B4-BE49-F238E27FC236}">
                <a16:creationId xmlns:a16="http://schemas.microsoft.com/office/drawing/2014/main" id="{44B3E5D1-D629-FD46-A4CF-B708FAE474E1}"/>
              </a:ext>
            </a:extLst>
          </p:cNvPr>
          <p:cNvSpPr/>
          <p:nvPr/>
        </p:nvSpPr>
        <p:spPr>
          <a:xfrm>
            <a:off x="2974273" y="5115232"/>
            <a:ext cx="1848248" cy="4632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D72106A-ECC9-B947-A937-185D1C99FF6F}"/>
              </a:ext>
            </a:extLst>
          </p:cNvPr>
          <p:cNvSpPr txBox="1"/>
          <p:nvPr/>
        </p:nvSpPr>
        <p:spPr>
          <a:xfrm>
            <a:off x="8169648" y="6220712"/>
            <a:ext cx="3771241" cy="461665"/>
          </a:xfrm>
          <a:prstGeom prst="rect">
            <a:avLst/>
          </a:prstGeom>
          <a:noFill/>
        </p:spPr>
        <p:txBody>
          <a:bodyPr wrap="square" rtlCol="0">
            <a:spAutoFit/>
          </a:bodyPr>
          <a:lstStyle/>
          <a:p>
            <a:r>
              <a:rPr lang="en-US" sz="1200" u="sng" dirty="0"/>
              <a:t>NOTE:</a:t>
            </a:r>
            <a:r>
              <a:rPr lang="en-US" sz="1200" dirty="0"/>
              <a:t>  For efficiency sake… slicing is the quickest way to do this</a:t>
            </a:r>
          </a:p>
        </p:txBody>
      </p:sp>
    </p:spTree>
    <p:extLst>
      <p:ext uri="{BB962C8B-B14F-4D97-AF65-F5344CB8AC3E}">
        <p14:creationId xmlns:p14="http://schemas.microsoft.com/office/powerpoint/2010/main" val="3129893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8" name="Rectangle 57">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ight Pointing Backhand Index">
            <a:extLst>
              <a:ext uri="{FF2B5EF4-FFF2-40B4-BE49-F238E27FC236}">
                <a16:creationId xmlns:a16="http://schemas.microsoft.com/office/drawing/2014/main" id="{8119C126-8934-4D2A-AB70-1E8E5E1F9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56740" y="321731"/>
            <a:ext cx="3477458" cy="3477458"/>
          </a:xfrm>
          <a:prstGeom prst="rect">
            <a:avLst/>
          </a:prstGeom>
          <a:ln w="12700">
            <a:noFill/>
          </a:ln>
        </p:spPr>
      </p:pic>
      <p:grpSp>
        <p:nvGrpSpPr>
          <p:cNvPr id="60" name="Group 59">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1"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DE45395-2D83-2A4C-8DA3-CA63BA1C36B5}"/>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dirty="0"/>
              <a:t>More Advanced List Topics</a:t>
            </a:r>
          </a:p>
        </p:txBody>
      </p:sp>
    </p:spTree>
    <p:extLst>
      <p:ext uri="{BB962C8B-B14F-4D97-AF65-F5344CB8AC3E}">
        <p14:creationId xmlns:p14="http://schemas.microsoft.com/office/powerpoint/2010/main" val="65508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2EB0-77EF-C048-BA45-D00A2F07655A}"/>
              </a:ext>
            </a:extLst>
          </p:cNvPr>
          <p:cNvSpPr>
            <a:spLocks noGrp="1"/>
          </p:cNvSpPr>
          <p:nvPr>
            <p:ph type="title"/>
          </p:nvPr>
        </p:nvSpPr>
        <p:spPr/>
        <p:txBody>
          <a:bodyPr/>
          <a:lstStyle/>
          <a:p>
            <a:r>
              <a:rPr lang="en-US" dirty="0"/>
              <a:t>Listing Items in A Directory (page1)</a:t>
            </a:r>
          </a:p>
        </p:txBody>
      </p:sp>
      <p:sp>
        <p:nvSpPr>
          <p:cNvPr id="3" name="Content Placeholder 2">
            <a:extLst>
              <a:ext uri="{FF2B5EF4-FFF2-40B4-BE49-F238E27FC236}">
                <a16:creationId xmlns:a16="http://schemas.microsoft.com/office/drawing/2014/main" id="{A9149F11-7399-404F-9304-560EF644E076}"/>
              </a:ext>
            </a:extLst>
          </p:cNvPr>
          <p:cNvSpPr>
            <a:spLocks noGrp="1"/>
          </p:cNvSpPr>
          <p:nvPr>
            <p:ph idx="1"/>
          </p:nvPr>
        </p:nvSpPr>
        <p:spPr>
          <a:xfrm>
            <a:off x="4651331" y="201936"/>
            <a:ext cx="6281873" cy="3017253"/>
          </a:xfrm>
        </p:spPr>
        <p:txBody>
          <a:bodyPr anchor="t">
            <a:normAutofit/>
          </a:bodyPr>
          <a:lstStyle/>
          <a:p>
            <a:pPr marL="0" indent="0">
              <a:buNone/>
            </a:pPr>
            <a:r>
              <a:rPr lang="en-US" sz="1200" dirty="0"/>
              <a:t>&gt;&gt;&gt;import </a:t>
            </a:r>
            <a:r>
              <a:rPr lang="en-US" sz="1200" dirty="0" err="1"/>
              <a:t>os</a:t>
            </a:r>
            <a:endParaRPr lang="en-US" sz="1200" dirty="0"/>
          </a:p>
          <a:p>
            <a:pPr marL="0" indent="0">
              <a:buNone/>
            </a:pPr>
            <a:r>
              <a:rPr lang="en-US" sz="1200" dirty="0"/>
              <a:t>&gt;&gt;&gt;items = </a:t>
            </a:r>
            <a:r>
              <a:rPr lang="en-US" sz="1200" dirty="0" err="1"/>
              <a:t>os.listdir</a:t>
            </a:r>
            <a:r>
              <a:rPr lang="en-US" sz="1200" dirty="0"/>
              <a:t>() </a:t>
            </a:r>
          </a:p>
          <a:p>
            <a:pPr marL="0" indent="0">
              <a:buNone/>
            </a:pPr>
            <a:r>
              <a:rPr lang="en-US" sz="1200" dirty="0"/>
              <a:t>&gt;&gt;&gt;items</a:t>
            </a:r>
          </a:p>
          <a:p>
            <a:pPr marL="0" indent="0">
              <a:buNone/>
            </a:pPr>
            <a:r>
              <a:rPr lang="en-US" sz="1200" dirty="0">
                <a:solidFill>
                  <a:schemeClr val="accent5">
                    <a:lumMod val="75000"/>
                  </a:schemeClr>
                </a:solidFill>
              </a:rPr>
              <a:t>['</a:t>
            </a:r>
            <a:r>
              <a:rPr lang="en-US" sz="1200" dirty="0" err="1">
                <a:solidFill>
                  <a:schemeClr val="accent5">
                    <a:lumMod val="75000"/>
                  </a:schemeClr>
                </a:solidFill>
              </a:rPr>
              <a:t>my_file.txt</a:t>
            </a:r>
            <a:r>
              <a:rPr lang="en-US" sz="1200" dirty="0">
                <a:solidFill>
                  <a:schemeClr val="accent5">
                    <a:lumMod val="75000"/>
                  </a:schemeClr>
                </a:solidFill>
              </a:rPr>
              <a:t>', '</a:t>
            </a:r>
            <a:r>
              <a:rPr lang="en-US" sz="1200" dirty="0" err="1">
                <a:solidFill>
                  <a:schemeClr val="accent5">
                    <a:lumMod val="75000"/>
                  </a:schemeClr>
                </a:solidFill>
              </a:rPr>
              <a:t>requirements.txt</a:t>
            </a:r>
            <a:r>
              <a:rPr lang="en-US" sz="1200" dirty="0">
                <a:solidFill>
                  <a:schemeClr val="accent5">
                    <a:lumMod val="75000"/>
                  </a:schemeClr>
                </a:solidFill>
              </a:rPr>
              <a:t>', 'db.sqlite3', '</a:t>
            </a:r>
            <a:r>
              <a:rPr lang="en-US" sz="1200" dirty="0" err="1">
                <a:solidFill>
                  <a:schemeClr val="accent5">
                    <a:lumMod val="75000"/>
                  </a:schemeClr>
                </a:solidFill>
              </a:rPr>
              <a:t>staticfiles</a:t>
            </a:r>
            <a:r>
              <a:rPr lang="en-US" sz="1200" dirty="0">
                <a:solidFill>
                  <a:schemeClr val="accent5">
                    <a:lumMod val="75000"/>
                  </a:schemeClr>
                </a:solidFill>
              </a:rPr>
              <a:t>', 'MyProject1', 'package-</a:t>
            </a:r>
            <a:r>
              <a:rPr lang="en-US" sz="1200" dirty="0" err="1">
                <a:solidFill>
                  <a:schemeClr val="accent5">
                    <a:lumMod val="75000"/>
                  </a:schemeClr>
                </a:solidFill>
              </a:rPr>
              <a:t>lock.json</a:t>
            </a:r>
            <a:r>
              <a:rPr lang="en-US" sz="1200" dirty="0">
                <a:solidFill>
                  <a:schemeClr val="accent5">
                    <a:lumMod val="75000"/>
                  </a:schemeClr>
                </a:solidFill>
              </a:rPr>
              <a:t>', 'static', 'users', 'templates', '</a:t>
            </a:r>
            <a:r>
              <a:rPr lang="en-US" sz="1200" dirty="0" err="1">
                <a:solidFill>
                  <a:schemeClr val="accent5">
                    <a:lumMod val="75000"/>
                  </a:schemeClr>
                </a:solidFill>
              </a:rPr>
              <a:t>manage.py</a:t>
            </a:r>
            <a:r>
              <a:rPr lang="en-US" sz="1200" dirty="0">
                <a:solidFill>
                  <a:schemeClr val="accent5">
                    <a:lumMod val="75000"/>
                  </a:schemeClr>
                </a:solidFill>
              </a:rPr>
              <a:t>', '</a:t>
            </a:r>
            <a:r>
              <a:rPr lang="en-US" sz="1200" dirty="0" err="1">
                <a:solidFill>
                  <a:schemeClr val="accent5">
                    <a:lumMod val="75000"/>
                  </a:schemeClr>
                </a:solidFill>
              </a:rPr>
              <a:t>Procfile</a:t>
            </a:r>
            <a:r>
              <a:rPr lang="en-US" sz="1200" dirty="0">
                <a:solidFill>
                  <a:schemeClr val="accent5">
                    <a:lumMod val="75000"/>
                  </a:schemeClr>
                </a:solidFill>
              </a:rPr>
              <a:t>', '</a:t>
            </a:r>
            <a:r>
              <a:rPr lang="en-US" sz="1200" dirty="0" err="1">
                <a:solidFill>
                  <a:schemeClr val="accent5">
                    <a:lumMod val="75000"/>
                  </a:schemeClr>
                </a:solidFill>
              </a:rPr>
              <a:t>venv</a:t>
            </a:r>
            <a:r>
              <a:rPr lang="en-US" sz="1200" dirty="0">
                <a:solidFill>
                  <a:schemeClr val="accent5">
                    <a:lumMod val="75000"/>
                  </a:schemeClr>
                </a:solidFill>
              </a:rPr>
              <a:t>', '.git', '.idea', '</a:t>
            </a:r>
            <a:r>
              <a:rPr lang="en-US" sz="1200" dirty="0" err="1">
                <a:solidFill>
                  <a:schemeClr val="accent5">
                    <a:lumMod val="75000"/>
                  </a:schemeClr>
                </a:solidFill>
              </a:rPr>
              <a:t>yogicoder</a:t>
            </a:r>
            <a:r>
              <a:rPr lang="en-US" sz="1200" dirty="0">
                <a:solidFill>
                  <a:schemeClr val="accent5">
                    <a:lumMod val="75000"/>
                  </a:schemeClr>
                </a:solidFill>
              </a:rPr>
              <a:t>’]</a:t>
            </a:r>
          </a:p>
          <a:p>
            <a:pPr marL="0" indent="0">
              <a:buNone/>
            </a:pPr>
            <a:r>
              <a:rPr lang="en-US" sz="1200" dirty="0"/>
              <a:t>&gt;&gt;&gt;items = </a:t>
            </a:r>
            <a:r>
              <a:rPr lang="en-US" sz="1200" dirty="0" err="1"/>
              <a:t>os.listdir</a:t>
            </a:r>
            <a:r>
              <a:rPr lang="en-US" sz="1200" dirty="0">
                <a:solidFill>
                  <a:srgbClr val="00B050"/>
                </a:solidFill>
              </a:rPr>
              <a:t>('/Users/</a:t>
            </a:r>
            <a:r>
              <a:rPr lang="en-US" sz="1200" dirty="0" err="1">
                <a:solidFill>
                  <a:srgbClr val="00B050"/>
                </a:solidFill>
              </a:rPr>
              <a:t>ClaudiaAcerra</a:t>
            </a:r>
            <a:r>
              <a:rPr lang="en-US" sz="1200" dirty="0">
                <a:solidFill>
                  <a:srgbClr val="00B050"/>
                </a:solidFill>
              </a:rPr>
              <a:t>/Documents’)</a:t>
            </a:r>
          </a:p>
          <a:p>
            <a:pPr marL="0" indent="0">
              <a:buNone/>
            </a:pPr>
            <a:r>
              <a:rPr lang="en-US" sz="1200" dirty="0"/>
              <a:t>&gt;&gt;&gt;items</a:t>
            </a:r>
          </a:p>
          <a:p>
            <a:pPr marL="0" indent="0">
              <a:buNone/>
            </a:pPr>
            <a:r>
              <a:rPr lang="en-US" sz="1200" dirty="0">
                <a:solidFill>
                  <a:schemeClr val="accent5">
                    <a:lumMod val="75000"/>
                  </a:schemeClr>
                </a:solidFill>
              </a:rPr>
              <a:t>['</a:t>
            </a:r>
            <a:r>
              <a:rPr lang="en-US" sz="1200" dirty="0" err="1">
                <a:solidFill>
                  <a:schemeClr val="accent5">
                    <a:lumMod val="75000"/>
                  </a:schemeClr>
                </a:solidFill>
              </a:rPr>
              <a:t>try.py</a:t>
            </a:r>
            <a:r>
              <a:rPr lang="en-US" sz="1200" dirty="0">
                <a:solidFill>
                  <a:schemeClr val="accent5">
                    <a:lumMod val="75000"/>
                  </a:schemeClr>
                </a:solidFill>
              </a:rPr>
              <a:t>', 'dogs', '</a:t>
            </a:r>
            <a:r>
              <a:rPr lang="en-US" sz="1200" dirty="0" err="1">
                <a:solidFill>
                  <a:schemeClr val="accent5">
                    <a:lumMod val="75000"/>
                  </a:schemeClr>
                </a:solidFill>
              </a:rPr>
              <a:t>dict_fun.py</a:t>
            </a:r>
            <a:r>
              <a:rPr lang="en-US" sz="1200" dirty="0">
                <a:solidFill>
                  <a:schemeClr val="accent5">
                    <a:lumMod val="75000"/>
                  </a:schemeClr>
                </a:solidFill>
              </a:rPr>
              <a:t>, 'Native Instruments', 'Claud-Work', 'IMG_0506.JPG', 'Terminal Saved Output', 'Pictures', 'workspace', 'Claud-MONO', 'Excel', 'code’]</a:t>
            </a:r>
          </a:p>
        </p:txBody>
      </p:sp>
      <p:sp>
        <p:nvSpPr>
          <p:cNvPr id="4" name="Rectangle 3">
            <a:extLst>
              <a:ext uri="{FF2B5EF4-FFF2-40B4-BE49-F238E27FC236}">
                <a16:creationId xmlns:a16="http://schemas.microsoft.com/office/drawing/2014/main" id="{39CCD61E-A808-264F-8EB4-9E9D84DB30D1}"/>
              </a:ext>
            </a:extLst>
          </p:cNvPr>
          <p:cNvSpPr/>
          <p:nvPr/>
        </p:nvSpPr>
        <p:spPr>
          <a:xfrm>
            <a:off x="4651331" y="3466578"/>
            <a:ext cx="6096000" cy="1569660"/>
          </a:xfrm>
          <a:prstGeom prst="rect">
            <a:avLst/>
          </a:prstGeom>
        </p:spPr>
        <p:txBody>
          <a:bodyPr>
            <a:spAutoFit/>
          </a:bodyPr>
          <a:lstStyle/>
          <a:p>
            <a:r>
              <a:rPr lang="en-US" sz="1200" dirty="0">
                <a:solidFill>
                  <a:srgbClr val="FF0000"/>
                </a:solidFill>
              </a:rPr>
              <a:t>#filter on </a:t>
            </a:r>
            <a:r>
              <a:rPr lang="en-US" sz="1200" b="1" i="1" dirty="0">
                <a:solidFill>
                  <a:srgbClr val="FF0000"/>
                </a:solidFill>
              </a:rPr>
              <a:t>files only</a:t>
            </a:r>
          </a:p>
          <a:p>
            <a:r>
              <a:rPr lang="en-US" sz="1200" dirty="0">
                <a:solidFill>
                  <a:srgbClr val="FF0000"/>
                </a:solidFill>
              </a:rPr>
              <a:t># using list comprehension with various functions</a:t>
            </a:r>
          </a:p>
          <a:p>
            <a:r>
              <a:rPr lang="en-US" sz="1200" dirty="0"/>
              <a:t>&gt;&gt;&gt;</a:t>
            </a:r>
            <a:r>
              <a:rPr lang="en-US" sz="1200" dirty="0" err="1"/>
              <a:t>just_files</a:t>
            </a:r>
            <a:r>
              <a:rPr lang="en-US" sz="1200" dirty="0"/>
              <a:t> = [ name for name in </a:t>
            </a:r>
            <a:r>
              <a:rPr lang="en-US" sz="1200" dirty="0" err="1"/>
              <a:t>os.listdir</a:t>
            </a:r>
            <a:r>
              <a:rPr lang="en-US" sz="1200" dirty="0"/>
              <a:t>('/Users/</a:t>
            </a:r>
            <a:r>
              <a:rPr lang="en-US" sz="1200" dirty="0" err="1"/>
              <a:t>ClaudiaAcerra</a:t>
            </a:r>
            <a:r>
              <a:rPr lang="en-US" sz="1200" dirty="0"/>
              <a:t>/Documents') if </a:t>
            </a:r>
            <a:r>
              <a:rPr lang="en-US" sz="1200" dirty="0" err="1"/>
              <a:t>os.path.isfile</a:t>
            </a:r>
            <a:r>
              <a:rPr lang="en-US" sz="1200" dirty="0"/>
              <a:t>(</a:t>
            </a:r>
            <a:r>
              <a:rPr lang="en-US" sz="1200" dirty="0" err="1"/>
              <a:t>os.path.join</a:t>
            </a:r>
            <a:r>
              <a:rPr lang="en-US" sz="1200" dirty="0"/>
              <a:t>('/Users/</a:t>
            </a:r>
            <a:r>
              <a:rPr lang="en-US" sz="1200" dirty="0" err="1"/>
              <a:t>ClaudiaAcerra</a:t>
            </a:r>
            <a:r>
              <a:rPr lang="en-US" sz="1200" dirty="0"/>
              <a:t>/Documents', name))]</a:t>
            </a:r>
          </a:p>
          <a:p>
            <a:r>
              <a:rPr lang="en-US" sz="1200" dirty="0"/>
              <a:t>&gt;&gt;&gt;</a:t>
            </a:r>
            <a:r>
              <a:rPr lang="en-US" sz="1200" dirty="0" err="1"/>
              <a:t>just_files</a:t>
            </a:r>
            <a:endParaRPr lang="en-US" sz="1200" dirty="0"/>
          </a:p>
          <a:p>
            <a:r>
              <a:rPr lang="en-US" sz="1200" dirty="0">
                <a:solidFill>
                  <a:schemeClr val="accent5">
                    <a:lumMod val="75000"/>
                  </a:schemeClr>
                </a:solidFill>
              </a:rPr>
              <a:t>['</a:t>
            </a:r>
            <a:r>
              <a:rPr lang="en-US" sz="1200" dirty="0" err="1">
                <a:solidFill>
                  <a:schemeClr val="accent5">
                    <a:lumMod val="75000"/>
                  </a:schemeClr>
                </a:solidFill>
              </a:rPr>
              <a:t>try.py</a:t>
            </a:r>
            <a:r>
              <a:rPr lang="en-US" sz="1200" dirty="0">
                <a:solidFill>
                  <a:schemeClr val="accent5">
                    <a:lumMod val="75000"/>
                  </a:schemeClr>
                </a:solidFill>
              </a:rPr>
              <a:t>', '</a:t>
            </a:r>
            <a:r>
              <a:rPr lang="en-US" sz="1200" dirty="0" err="1">
                <a:solidFill>
                  <a:schemeClr val="accent5">
                    <a:lumMod val="75000"/>
                  </a:schemeClr>
                </a:solidFill>
              </a:rPr>
              <a:t>dict_fun.py</a:t>
            </a:r>
            <a:r>
              <a:rPr lang="en-US" sz="1200" dirty="0">
                <a:solidFill>
                  <a:schemeClr val="accent5">
                    <a:lumMod val="75000"/>
                  </a:schemeClr>
                </a:solidFill>
              </a:rPr>
              <a:t>', 'Acerra-Everything </a:t>
            </a:r>
            <a:r>
              <a:rPr lang="en-US" sz="1200" dirty="0" err="1">
                <a:solidFill>
                  <a:schemeClr val="accent5">
                    <a:lumMod val="75000"/>
                  </a:schemeClr>
                </a:solidFill>
              </a:rPr>
              <a:t>Journal.pdf</a:t>
            </a:r>
            <a:r>
              <a:rPr lang="en-US" sz="1200" dirty="0">
                <a:solidFill>
                  <a:schemeClr val="accent5">
                    <a:lumMod val="75000"/>
                  </a:schemeClr>
                </a:solidFill>
              </a:rPr>
              <a:t>, '</a:t>
            </a:r>
            <a:r>
              <a:rPr lang="en-US" sz="1200" dirty="0" err="1">
                <a:solidFill>
                  <a:schemeClr val="accent5">
                    <a:lumMod val="75000"/>
                  </a:schemeClr>
                </a:solidFill>
              </a:rPr>
              <a:t>string_len.py</a:t>
            </a:r>
            <a:r>
              <a:rPr lang="en-US" sz="1200" dirty="0">
                <a:solidFill>
                  <a:schemeClr val="accent5">
                    <a:lumMod val="75000"/>
                  </a:schemeClr>
                </a:solidFill>
              </a:rPr>
              <a:t>', 'How its heard in the end.mp3', '</a:t>
            </a:r>
            <a:r>
              <a:rPr lang="en-US" sz="1200" dirty="0" err="1">
                <a:solidFill>
                  <a:schemeClr val="accent5">
                    <a:lumMod val="75000"/>
                  </a:schemeClr>
                </a:solidFill>
              </a:rPr>
              <a:t>modules.py</a:t>
            </a:r>
            <a:r>
              <a:rPr lang="en-US" sz="1200" dirty="0">
                <a:solidFill>
                  <a:schemeClr val="accent5">
                    <a:lumMod val="75000"/>
                  </a:schemeClr>
                </a:solidFill>
              </a:rPr>
              <a:t>', '</a:t>
            </a:r>
            <a:r>
              <a:rPr lang="en-US" sz="1200" dirty="0" err="1">
                <a:solidFill>
                  <a:schemeClr val="accent5">
                    <a:lumMod val="75000"/>
                  </a:schemeClr>
                </a:solidFill>
              </a:rPr>
              <a:t>py_functions.py</a:t>
            </a:r>
            <a:r>
              <a:rPr lang="en-US" sz="1200" dirty="0">
                <a:solidFill>
                  <a:schemeClr val="accent5">
                    <a:lumMod val="75000"/>
                  </a:schemeClr>
                </a:solidFill>
              </a:rPr>
              <a:t>', '</a:t>
            </a:r>
            <a:r>
              <a:rPr lang="en-US" sz="1200" dirty="0" err="1">
                <a:solidFill>
                  <a:schemeClr val="accent5">
                    <a:lumMod val="75000"/>
                  </a:schemeClr>
                </a:solidFill>
              </a:rPr>
              <a:t>file_fun.py</a:t>
            </a:r>
            <a:r>
              <a:rPr lang="en-US" sz="1200" dirty="0">
                <a:solidFill>
                  <a:schemeClr val="accent5">
                    <a:lumMod val="75000"/>
                  </a:schemeClr>
                </a:solidFill>
              </a:rPr>
              <a:t>', '</a:t>
            </a:r>
            <a:r>
              <a:rPr lang="en-US" sz="1200" dirty="0" err="1">
                <a:solidFill>
                  <a:schemeClr val="accent5">
                    <a:lumMod val="75000"/>
                  </a:schemeClr>
                </a:solidFill>
              </a:rPr>
              <a:t>FunkItUp.wav</a:t>
            </a:r>
            <a:r>
              <a:rPr lang="en-US" sz="1200" dirty="0">
                <a:solidFill>
                  <a:schemeClr val="accent5">
                    <a:lumMod val="75000"/>
                  </a:schemeClr>
                </a:solidFill>
              </a:rPr>
              <a:t>', '</a:t>
            </a:r>
            <a:r>
              <a:rPr lang="en-US" sz="1200" dirty="0" err="1">
                <a:solidFill>
                  <a:schemeClr val="accent5">
                    <a:lumMod val="75000"/>
                  </a:schemeClr>
                </a:solidFill>
              </a:rPr>
              <a:t>Untitled.py</a:t>
            </a:r>
            <a:r>
              <a:rPr lang="en-US" sz="1200" dirty="0">
                <a:solidFill>
                  <a:schemeClr val="accent5">
                    <a:lumMod val="75000"/>
                  </a:schemeClr>
                </a:solidFill>
              </a:rPr>
              <a:t>']</a:t>
            </a:r>
          </a:p>
        </p:txBody>
      </p:sp>
      <p:sp>
        <p:nvSpPr>
          <p:cNvPr id="5" name="TextBox 4">
            <a:extLst>
              <a:ext uri="{FF2B5EF4-FFF2-40B4-BE49-F238E27FC236}">
                <a16:creationId xmlns:a16="http://schemas.microsoft.com/office/drawing/2014/main" id="{B1B0C3D4-F50C-AA4D-B800-6AF60DFAA200}"/>
              </a:ext>
            </a:extLst>
          </p:cNvPr>
          <p:cNvSpPr txBox="1"/>
          <p:nvPr/>
        </p:nvSpPr>
        <p:spPr>
          <a:xfrm>
            <a:off x="0" y="5657671"/>
            <a:ext cx="6701425" cy="1200329"/>
          </a:xfrm>
          <a:prstGeom prst="rect">
            <a:avLst/>
          </a:prstGeom>
          <a:noFill/>
        </p:spPr>
        <p:txBody>
          <a:bodyPr wrap="square" rtlCol="0">
            <a:spAutoFit/>
          </a:bodyPr>
          <a:lstStyle/>
          <a:p>
            <a:r>
              <a:rPr lang="en-US" sz="1200" b="1" u="sng" dirty="0"/>
              <a:t>NOTE: </a:t>
            </a:r>
            <a:r>
              <a:rPr lang="en-US" sz="1200" dirty="0"/>
              <a:t>The join() method is a string method and returns a string in which the elements of sequence have been joined by </a:t>
            </a:r>
            <a:r>
              <a:rPr lang="en-US" sz="1200" dirty="0" err="1"/>
              <a:t>str</a:t>
            </a:r>
            <a:r>
              <a:rPr lang="en-US" sz="1200" dirty="0"/>
              <a:t> separator</a:t>
            </a:r>
          </a:p>
          <a:p>
            <a:pPr fontAlgn="base"/>
            <a:r>
              <a:rPr lang="en-US" sz="1200" b="1" dirty="0"/>
              <a:t>Parameters:</a:t>
            </a:r>
            <a:r>
              <a:rPr lang="en-US" sz="1200" dirty="0"/>
              <a:t> The join() method takes </a:t>
            </a:r>
            <a:r>
              <a:rPr lang="en-US" sz="1200" dirty="0" err="1"/>
              <a:t>iterable</a:t>
            </a:r>
            <a:r>
              <a:rPr lang="en-US" sz="1200" dirty="0"/>
              <a:t> – objects capable of returning its members one at a time. Some examples are </a:t>
            </a:r>
            <a:r>
              <a:rPr lang="en-US" sz="1200" b="1" dirty="0"/>
              <a:t>List, Tuple, String, Dictionary and Set</a:t>
            </a:r>
            <a:endParaRPr lang="en-US" sz="1200" dirty="0"/>
          </a:p>
          <a:p>
            <a:pPr fontAlgn="base"/>
            <a:r>
              <a:rPr lang="en-US" sz="1200" b="1" dirty="0"/>
              <a:t>Return Value:</a:t>
            </a:r>
            <a:r>
              <a:rPr lang="en-US" sz="1200" dirty="0"/>
              <a:t> The join() method returns a string concatenated with the elements of </a:t>
            </a:r>
            <a:r>
              <a:rPr lang="en-US" sz="1200" i="1" dirty="0" err="1"/>
              <a:t>iterable</a:t>
            </a:r>
            <a:r>
              <a:rPr lang="en-US" sz="1200" dirty="0"/>
              <a:t>.</a:t>
            </a:r>
          </a:p>
          <a:p>
            <a:endParaRPr lang="en-US" sz="1200" dirty="0"/>
          </a:p>
        </p:txBody>
      </p:sp>
      <p:sp>
        <p:nvSpPr>
          <p:cNvPr id="6" name="TextBox 5">
            <a:extLst>
              <a:ext uri="{FF2B5EF4-FFF2-40B4-BE49-F238E27FC236}">
                <a16:creationId xmlns:a16="http://schemas.microsoft.com/office/drawing/2014/main" id="{D765370A-E920-5C4D-BDF6-DEC258BB3307}"/>
              </a:ext>
            </a:extLst>
          </p:cNvPr>
          <p:cNvSpPr txBox="1"/>
          <p:nvPr/>
        </p:nvSpPr>
        <p:spPr>
          <a:xfrm>
            <a:off x="4722313" y="5036238"/>
            <a:ext cx="6901841" cy="276999"/>
          </a:xfrm>
          <a:prstGeom prst="rect">
            <a:avLst/>
          </a:prstGeom>
          <a:noFill/>
        </p:spPr>
        <p:txBody>
          <a:bodyPr wrap="square" rtlCol="0">
            <a:spAutoFit/>
          </a:bodyPr>
          <a:lstStyle/>
          <a:p>
            <a:r>
              <a:rPr lang="en-US" sz="1200" b="1" u="sng" dirty="0">
                <a:solidFill>
                  <a:srgbClr val="00B050"/>
                </a:solidFill>
              </a:rPr>
              <a:t>NOTE: </a:t>
            </a:r>
            <a:r>
              <a:rPr lang="en-US" sz="1200" dirty="0"/>
              <a:t>to find just directories, instead of files,  the </a:t>
            </a:r>
            <a:r>
              <a:rPr lang="en-US" sz="1200" dirty="0" err="1"/>
              <a:t>isdir</a:t>
            </a:r>
            <a:r>
              <a:rPr lang="en-US" sz="1200" dirty="0"/>
              <a:t>() method may be used instead</a:t>
            </a:r>
          </a:p>
        </p:txBody>
      </p:sp>
      <p:sp>
        <p:nvSpPr>
          <p:cNvPr id="7" name="TextBox 6">
            <a:extLst>
              <a:ext uri="{FF2B5EF4-FFF2-40B4-BE49-F238E27FC236}">
                <a16:creationId xmlns:a16="http://schemas.microsoft.com/office/drawing/2014/main" id="{FC3995AF-3CA1-4E40-B749-9265A7C821A1}"/>
              </a:ext>
            </a:extLst>
          </p:cNvPr>
          <p:cNvSpPr txBox="1"/>
          <p:nvPr/>
        </p:nvSpPr>
        <p:spPr>
          <a:xfrm>
            <a:off x="7077208" y="5657671"/>
            <a:ext cx="4546946" cy="461665"/>
          </a:xfrm>
          <a:prstGeom prst="rect">
            <a:avLst/>
          </a:prstGeom>
          <a:noFill/>
        </p:spPr>
        <p:txBody>
          <a:bodyPr wrap="square" rtlCol="0">
            <a:spAutoFit/>
          </a:bodyPr>
          <a:lstStyle/>
          <a:p>
            <a:r>
              <a:rPr lang="en-US" sz="1200" b="1" u="sng" dirty="0"/>
              <a:t>NOTE: </a:t>
            </a:r>
            <a:r>
              <a:rPr lang="en-US" sz="1200" dirty="0"/>
              <a:t> The </a:t>
            </a:r>
            <a:r>
              <a:rPr lang="en-US" sz="1200" b="1" dirty="0" err="1"/>
              <a:t>listdir</a:t>
            </a:r>
            <a:r>
              <a:rPr lang="en-US" sz="1200" b="1" dirty="0"/>
              <a:t>() </a:t>
            </a:r>
            <a:r>
              <a:rPr lang="en-US" sz="1200" dirty="0"/>
              <a:t>method returns a list containing the names of the entries in the directory given by path. </a:t>
            </a:r>
          </a:p>
        </p:txBody>
      </p:sp>
    </p:spTree>
    <p:extLst>
      <p:ext uri="{BB962C8B-B14F-4D97-AF65-F5344CB8AC3E}">
        <p14:creationId xmlns:p14="http://schemas.microsoft.com/office/powerpoint/2010/main" val="645347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2EB0-77EF-C048-BA45-D00A2F07655A}"/>
              </a:ext>
            </a:extLst>
          </p:cNvPr>
          <p:cNvSpPr>
            <a:spLocks noGrp="1"/>
          </p:cNvSpPr>
          <p:nvPr>
            <p:ph type="title" idx="4294967295"/>
          </p:nvPr>
        </p:nvSpPr>
        <p:spPr>
          <a:xfrm>
            <a:off x="1351412" y="-260914"/>
            <a:ext cx="8826500" cy="723242"/>
          </a:xfrm>
        </p:spPr>
        <p:txBody>
          <a:bodyPr anchor="t">
            <a:normAutofit fontScale="90000"/>
          </a:bodyPr>
          <a:lstStyle/>
          <a:p>
            <a:r>
              <a:rPr lang="en-US" dirty="0"/>
              <a:t>Listing Items in A Directory (page2)</a:t>
            </a:r>
          </a:p>
        </p:txBody>
      </p:sp>
      <p:pic>
        <p:nvPicPr>
          <p:cNvPr id="10" name="Picture 9">
            <a:extLst>
              <a:ext uri="{FF2B5EF4-FFF2-40B4-BE49-F238E27FC236}">
                <a16:creationId xmlns:a16="http://schemas.microsoft.com/office/drawing/2014/main" id="{E4DA12E6-9A05-F84C-9B56-9067502DD093}"/>
              </a:ext>
            </a:extLst>
          </p:cNvPr>
          <p:cNvPicPr>
            <a:picLocks noChangeAspect="1"/>
          </p:cNvPicPr>
          <p:nvPr/>
        </p:nvPicPr>
        <p:blipFill>
          <a:blip r:embed="rId2"/>
          <a:stretch>
            <a:fillRect/>
          </a:stretch>
        </p:blipFill>
        <p:spPr>
          <a:xfrm>
            <a:off x="491813" y="421316"/>
            <a:ext cx="10063684" cy="702433"/>
          </a:xfrm>
          <a:prstGeom prst="rect">
            <a:avLst/>
          </a:prstGeom>
          <a:ln>
            <a:solidFill>
              <a:schemeClr val="tx1"/>
            </a:solidFill>
          </a:ln>
        </p:spPr>
      </p:pic>
      <p:sp>
        <p:nvSpPr>
          <p:cNvPr id="11" name="TextBox 10">
            <a:extLst>
              <a:ext uri="{FF2B5EF4-FFF2-40B4-BE49-F238E27FC236}">
                <a16:creationId xmlns:a16="http://schemas.microsoft.com/office/drawing/2014/main" id="{426920A3-3DA2-064D-B34E-504EE2596FD3}"/>
              </a:ext>
            </a:extLst>
          </p:cNvPr>
          <p:cNvSpPr txBox="1"/>
          <p:nvPr/>
        </p:nvSpPr>
        <p:spPr>
          <a:xfrm>
            <a:off x="491813" y="1085906"/>
            <a:ext cx="3941172" cy="276999"/>
          </a:xfrm>
          <a:prstGeom prst="rect">
            <a:avLst/>
          </a:prstGeom>
          <a:noFill/>
        </p:spPr>
        <p:txBody>
          <a:bodyPr wrap="square" rtlCol="0">
            <a:spAutoFit/>
          </a:bodyPr>
          <a:lstStyle/>
          <a:p>
            <a:r>
              <a:rPr lang="en-US" sz="1200" b="1" u="sng" dirty="0">
                <a:solidFill>
                  <a:srgbClr val="00B050"/>
                </a:solidFill>
              </a:rPr>
              <a:t>NOTE: </a:t>
            </a:r>
            <a:r>
              <a:rPr lang="en-US" sz="1200" dirty="0"/>
              <a:t>to find just files with the .JPG file extension</a:t>
            </a:r>
          </a:p>
        </p:txBody>
      </p:sp>
      <p:sp>
        <p:nvSpPr>
          <p:cNvPr id="19" name="TextBox 18">
            <a:extLst>
              <a:ext uri="{FF2B5EF4-FFF2-40B4-BE49-F238E27FC236}">
                <a16:creationId xmlns:a16="http://schemas.microsoft.com/office/drawing/2014/main" id="{F602D798-F7EE-354D-A063-5CB5F5C0DD1F}"/>
              </a:ext>
            </a:extLst>
          </p:cNvPr>
          <p:cNvSpPr txBox="1"/>
          <p:nvPr/>
        </p:nvSpPr>
        <p:spPr>
          <a:xfrm>
            <a:off x="393809" y="1480562"/>
            <a:ext cx="10259692" cy="307777"/>
          </a:xfrm>
          <a:prstGeom prst="rect">
            <a:avLst/>
          </a:prstGeom>
          <a:noFill/>
        </p:spPr>
        <p:txBody>
          <a:bodyPr wrap="square" rtlCol="0">
            <a:spAutoFit/>
          </a:bodyPr>
          <a:lstStyle/>
          <a:p>
            <a:r>
              <a:rPr lang="en-US" sz="1400" u="sng" dirty="0"/>
              <a:t>Listing Additional Metadata such as </a:t>
            </a:r>
            <a:r>
              <a:rPr lang="en-US" sz="1400" u="sng" dirty="0" err="1"/>
              <a:t>filesize</a:t>
            </a:r>
            <a:r>
              <a:rPr lang="en-US" sz="1400" u="sng" dirty="0"/>
              <a:t>, modification dates, etc. would need something like the following</a:t>
            </a:r>
          </a:p>
        </p:txBody>
      </p:sp>
      <p:sp>
        <p:nvSpPr>
          <p:cNvPr id="20" name="Rectangle 19">
            <a:extLst>
              <a:ext uri="{FF2B5EF4-FFF2-40B4-BE49-F238E27FC236}">
                <a16:creationId xmlns:a16="http://schemas.microsoft.com/office/drawing/2014/main" id="{338F0921-6362-E24F-89F0-6F5AA3DE4FCB}"/>
              </a:ext>
            </a:extLst>
          </p:cNvPr>
          <p:cNvSpPr/>
          <p:nvPr/>
        </p:nvSpPr>
        <p:spPr>
          <a:xfrm>
            <a:off x="393809" y="5298539"/>
            <a:ext cx="4303451" cy="830997"/>
          </a:xfrm>
          <a:prstGeom prst="rect">
            <a:avLst/>
          </a:prstGeom>
        </p:spPr>
        <p:txBody>
          <a:bodyPr wrap="square">
            <a:spAutoFit/>
          </a:bodyPr>
          <a:lstStyle/>
          <a:p>
            <a:r>
              <a:rPr lang="en-US" sz="1200" b="1" u="sng" dirty="0">
                <a:solidFill>
                  <a:srgbClr val="222222"/>
                </a:solidFill>
                <a:latin typeface="Lucida Grande" panose="020B0600040502020204" pitchFamily="34" charset="0"/>
              </a:rPr>
              <a:t>NOTE: </a:t>
            </a:r>
            <a:r>
              <a:rPr lang="en-US" sz="1200" dirty="0">
                <a:solidFill>
                  <a:srgbClr val="222222"/>
                </a:solidFill>
                <a:latin typeface="Lucida Grande" panose="020B0600040502020204" pitchFamily="34" charset="0"/>
              </a:rPr>
              <a:t>The </a:t>
            </a:r>
            <a:r>
              <a:rPr lang="en-US" sz="1200" dirty="0">
                <a:solidFill>
                  <a:srgbClr val="6363BB"/>
                </a:solidFill>
                <a:latin typeface="Lucida Grande" panose="020B0600040502020204" pitchFamily="34" charset="0"/>
              </a:rPr>
              <a:t>glob</a:t>
            </a:r>
            <a:r>
              <a:rPr lang="en-US" sz="1200" dirty="0">
                <a:solidFill>
                  <a:srgbClr val="222222"/>
                </a:solidFill>
                <a:latin typeface="Lucida Grande" panose="020B0600040502020204" pitchFamily="34" charset="0"/>
              </a:rPr>
              <a:t> module finds all the pathnames matching a specified pattern according to the rules used by the Unix shell, although results are returned in arbitrary order</a:t>
            </a:r>
            <a:endParaRPr lang="en-US" sz="1200" dirty="0"/>
          </a:p>
        </p:txBody>
      </p:sp>
      <p:sp>
        <p:nvSpPr>
          <p:cNvPr id="21" name="Rectangle 20">
            <a:extLst>
              <a:ext uri="{FF2B5EF4-FFF2-40B4-BE49-F238E27FC236}">
                <a16:creationId xmlns:a16="http://schemas.microsoft.com/office/drawing/2014/main" id="{FF422309-564E-3049-A875-8399DD98D91A}"/>
              </a:ext>
            </a:extLst>
          </p:cNvPr>
          <p:cNvSpPr/>
          <p:nvPr/>
        </p:nvSpPr>
        <p:spPr>
          <a:xfrm>
            <a:off x="4981607" y="5298539"/>
            <a:ext cx="5573890" cy="461665"/>
          </a:xfrm>
          <a:prstGeom prst="rect">
            <a:avLst/>
          </a:prstGeom>
        </p:spPr>
        <p:txBody>
          <a:bodyPr wrap="square">
            <a:spAutoFit/>
          </a:bodyPr>
          <a:lstStyle/>
          <a:p>
            <a:r>
              <a:rPr lang="en-US" sz="1200" b="1" u="sng" dirty="0">
                <a:solidFill>
                  <a:srgbClr val="222222"/>
                </a:solidFill>
                <a:latin typeface="Lucida Grande" panose="020B0600040502020204" pitchFamily="34" charset="0"/>
              </a:rPr>
              <a:t>NOTE:  </a:t>
            </a:r>
            <a:r>
              <a:rPr lang="en-US" sz="1200" dirty="0">
                <a:solidFill>
                  <a:srgbClr val="222222"/>
                </a:solidFill>
                <a:latin typeface="Lucida Grande" panose="020B0600040502020204" pitchFamily="34" charset="0"/>
              </a:rPr>
              <a:t>The </a:t>
            </a:r>
            <a:r>
              <a:rPr lang="en-US" sz="1200" dirty="0" err="1">
                <a:solidFill>
                  <a:srgbClr val="222222"/>
                </a:solidFill>
                <a:latin typeface="Lucida Grande" panose="020B0600040502020204" pitchFamily="34" charset="0"/>
              </a:rPr>
              <a:t>os.path</a:t>
            </a:r>
            <a:r>
              <a:rPr lang="en-US" sz="1200" dirty="0">
                <a:solidFill>
                  <a:srgbClr val="222222"/>
                </a:solidFill>
                <a:latin typeface="Lucida Grande" panose="020B0600040502020204" pitchFamily="34" charset="0"/>
              </a:rPr>
              <a:t>() module implements some useful functions on pathnames. </a:t>
            </a:r>
            <a:endParaRPr lang="en-US" sz="1200" dirty="0"/>
          </a:p>
        </p:txBody>
      </p:sp>
      <p:grpSp>
        <p:nvGrpSpPr>
          <p:cNvPr id="27" name="Group 26">
            <a:extLst>
              <a:ext uri="{FF2B5EF4-FFF2-40B4-BE49-F238E27FC236}">
                <a16:creationId xmlns:a16="http://schemas.microsoft.com/office/drawing/2014/main" id="{80CB9614-ABB6-AF4C-9BBB-0126AFEA5C60}"/>
              </a:ext>
            </a:extLst>
          </p:cNvPr>
          <p:cNvGrpSpPr/>
          <p:nvPr/>
        </p:nvGrpSpPr>
        <p:grpSpPr>
          <a:xfrm>
            <a:off x="491813" y="1805979"/>
            <a:ext cx="8979589" cy="3309433"/>
            <a:chOff x="491813" y="2046108"/>
            <a:chExt cx="9686099" cy="3695700"/>
          </a:xfrm>
        </p:grpSpPr>
        <p:grpSp>
          <p:nvGrpSpPr>
            <p:cNvPr id="25" name="Group 24">
              <a:extLst>
                <a:ext uri="{FF2B5EF4-FFF2-40B4-BE49-F238E27FC236}">
                  <a16:creationId xmlns:a16="http://schemas.microsoft.com/office/drawing/2014/main" id="{02753DCC-B08D-6846-8C60-EF4F80ECA963}"/>
                </a:ext>
              </a:extLst>
            </p:cNvPr>
            <p:cNvGrpSpPr/>
            <p:nvPr/>
          </p:nvGrpSpPr>
          <p:grpSpPr>
            <a:xfrm>
              <a:off x="550270" y="2046108"/>
              <a:ext cx="9245600" cy="3695700"/>
              <a:chOff x="491813" y="1878845"/>
              <a:chExt cx="9245600" cy="3695700"/>
            </a:xfrm>
          </p:grpSpPr>
          <p:pic>
            <p:nvPicPr>
              <p:cNvPr id="23" name="Picture 22">
                <a:extLst>
                  <a:ext uri="{FF2B5EF4-FFF2-40B4-BE49-F238E27FC236}">
                    <a16:creationId xmlns:a16="http://schemas.microsoft.com/office/drawing/2014/main" id="{B9CEB937-F332-6D40-893F-99A51BC26C33}"/>
                  </a:ext>
                </a:extLst>
              </p:cNvPr>
              <p:cNvPicPr>
                <a:picLocks noChangeAspect="1"/>
              </p:cNvPicPr>
              <p:nvPr/>
            </p:nvPicPr>
            <p:blipFill>
              <a:blip r:embed="rId3"/>
              <a:stretch>
                <a:fillRect/>
              </a:stretch>
            </p:blipFill>
            <p:spPr>
              <a:xfrm>
                <a:off x="491813" y="2475745"/>
                <a:ext cx="9245600" cy="3098800"/>
              </a:xfrm>
              <a:prstGeom prst="rect">
                <a:avLst/>
              </a:prstGeom>
            </p:spPr>
          </p:pic>
          <p:pic>
            <p:nvPicPr>
              <p:cNvPr id="24" name="Picture 23">
                <a:extLst>
                  <a:ext uri="{FF2B5EF4-FFF2-40B4-BE49-F238E27FC236}">
                    <a16:creationId xmlns:a16="http://schemas.microsoft.com/office/drawing/2014/main" id="{61410BF5-B57C-2A45-A308-E16A7368C701}"/>
                  </a:ext>
                </a:extLst>
              </p:cNvPr>
              <p:cNvPicPr>
                <a:picLocks noChangeAspect="1"/>
              </p:cNvPicPr>
              <p:nvPr/>
            </p:nvPicPr>
            <p:blipFill>
              <a:blip r:embed="rId4"/>
              <a:stretch>
                <a:fillRect/>
              </a:stretch>
            </p:blipFill>
            <p:spPr>
              <a:xfrm>
                <a:off x="494580" y="1878845"/>
                <a:ext cx="1816100" cy="596900"/>
              </a:xfrm>
              <a:prstGeom prst="rect">
                <a:avLst/>
              </a:prstGeom>
            </p:spPr>
          </p:pic>
        </p:grpSp>
        <p:sp>
          <p:nvSpPr>
            <p:cNvPr id="26" name="Rectangle 25">
              <a:extLst>
                <a:ext uri="{FF2B5EF4-FFF2-40B4-BE49-F238E27FC236}">
                  <a16:creationId xmlns:a16="http://schemas.microsoft.com/office/drawing/2014/main" id="{3E9CD71E-D0CC-B141-9CC2-901EE69C4AE0}"/>
                </a:ext>
              </a:extLst>
            </p:cNvPr>
            <p:cNvSpPr/>
            <p:nvPr/>
          </p:nvSpPr>
          <p:spPr>
            <a:xfrm>
              <a:off x="491813" y="2046108"/>
              <a:ext cx="9686099" cy="3695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50051FF3-026B-B14B-8F31-95309B34E299}"/>
              </a:ext>
            </a:extLst>
          </p:cNvPr>
          <p:cNvSpPr/>
          <p:nvPr/>
        </p:nvSpPr>
        <p:spPr>
          <a:xfrm>
            <a:off x="4981607" y="5649925"/>
            <a:ext cx="6096000" cy="1200329"/>
          </a:xfrm>
          <a:prstGeom prst="rect">
            <a:avLst/>
          </a:prstGeom>
        </p:spPr>
        <p:txBody>
          <a:bodyPr>
            <a:spAutoFit/>
          </a:bodyPr>
          <a:lstStyle/>
          <a:p>
            <a:pPr marL="171450" indent="-171450" algn="just">
              <a:buFont typeface="Arial" panose="020B0604020202020204" pitchFamily="34" charset="0"/>
              <a:buChar char="•"/>
            </a:pPr>
            <a:r>
              <a:rPr lang="en-US" sz="1200" dirty="0" err="1"/>
              <a:t>os.path.getmtime</a:t>
            </a:r>
            <a:r>
              <a:rPr lang="en-US" sz="1200" dirty="0"/>
              <a:t>(</a:t>
            </a:r>
            <a:r>
              <a:rPr lang="en-US" sz="1200" i="1" dirty="0"/>
              <a:t>path</a:t>
            </a:r>
            <a:r>
              <a:rPr lang="en-US" sz="1200" dirty="0"/>
              <a:t>) Returns the time of last modification of </a:t>
            </a:r>
            <a:r>
              <a:rPr lang="en-US" sz="1200" i="1" dirty="0"/>
              <a:t>path. </a:t>
            </a:r>
            <a:r>
              <a:rPr lang="en-US" sz="1200" dirty="0"/>
              <a:t>The return value is a floating point number giving the number of seconds since the modification.</a:t>
            </a:r>
            <a:endParaRPr lang="en-US" sz="1200" i="1" dirty="0"/>
          </a:p>
          <a:p>
            <a:pPr marL="171450" indent="-171450" algn="just">
              <a:buFont typeface="Arial" panose="020B0604020202020204" pitchFamily="34" charset="0"/>
              <a:buChar char="•"/>
            </a:pPr>
            <a:r>
              <a:rPr lang="en-US" sz="1200" dirty="0" err="1"/>
              <a:t>os.path.getsize</a:t>
            </a:r>
            <a:r>
              <a:rPr lang="en-US" sz="1200" dirty="0"/>
              <a:t>(</a:t>
            </a:r>
            <a:r>
              <a:rPr lang="en-US" sz="1200" i="1" dirty="0"/>
              <a:t>path</a:t>
            </a:r>
            <a:r>
              <a:rPr lang="en-US" sz="1200" dirty="0"/>
              <a:t>) Returns the size, in bytes, of </a:t>
            </a:r>
            <a:r>
              <a:rPr lang="en-US" sz="1200" i="1" dirty="0"/>
              <a:t>path</a:t>
            </a:r>
            <a:r>
              <a:rPr lang="en-US" sz="1200" dirty="0"/>
              <a:t>.</a:t>
            </a:r>
          </a:p>
          <a:p>
            <a:pPr algn="just"/>
            <a:endParaRPr lang="en-US" sz="1200" dirty="0"/>
          </a:p>
          <a:p>
            <a:pPr algn="just"/>
            <a:endParaRPr lang="en-US" sz="1200" dirty="0">
              <a:effectLst/>
            </a:endParaRPr>
          </a:p>
        </p:txBody>
      </p:sp>
    </p:spTree>
    <p:extLst>
      <p:ext uri="{BB962C8B-B14F-4D97-AF65-F5344CB8AC3E}">
        <p14:creationId xmlns:p14="http://schemas.microsoft.com/office/powerpoint/2010/main" val="27720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2EB0-77EF-C048-BA45-D00A2F07655A}"/>
              </a:ext>
            </a:extLst>
          </p:cNvPr>
          <p:cNvSpPr>
            <a:spLocks noGrp="1"/>
          </p:cNvSpPr>
          <p:nvPr>
            <p:ph type="title" idx="4294967295"/>
          </p:nvPr>
        </p:nvSpPr>
        <p:spPr>
          <a:xfrm>
            <a:off x="1338886" y="-189127"/>
            <a:ext cx="8826500" cy="723242"/>
          </a:xfrm>
        </p:spPr>
        <p:txBody>
          <a:bodyPr anchor="t">
            <a:normAutofit fontScale="90000"/>
          </a:bodyPr>
          <a:lstStyle/>
          <a:p>
            <a:r>
              <a:rPr lang="en-US" dirty="0"/>
              <a:t>Lists with Loops</a:t>
            </a:r>
          </a:p>
        </p:txBody>
      </p:sp>
      <p:pic>
        <p:nvPicPr>
          <p:cNvPr id="3" name="Picture 2">
            <a:extLst>
              <a:ext uri="{FF2B5EF4-FFF2-40B4-BE49-F238E27FC236}">
                <a16:creationId xmlns:a16="http://schemas.microsoft.com/office/drawing/2014/main" id="{D2F16DF5-6BBB-C04C-8590-A388736EB98F}"/>
              </a:ext>
            </a:extLst>
          </p:cNvPr>
          <p:cNvPicPr>
            <a:picLocks noChangeAspect="1"/>
          </p:cNvPicPr>
          <p:nvPr/>
        </p:nvPicPr>
        <p:blipFill>
          <a:blip r:embed="rId2"/>
          <a:stretch>
            <a:fillRect/>
          </a:stretch>
        </p:blipFill>
        <p:spPr>
          <a:xfrm>
            <a:off x="122131" y="582946"/>
            <a:ext cx="5105400" cy="1955800"/>
          </a:xfrm>
          <a:prstGeom prst="rect">
            <a:avLst/>
          </a:prstGeom>
          <a:ln>
            <a:solidFill>
              <a:schemeClr val="tx1"/>
            </a:solidFill>
          </a:ln>
        </p:spPr>
      </p:pic>
      <p:pic>
        <p:nvPicPr>
          <p:cNvPr id="5" name="Picture 4">
            <a:extLst>
              <a:ext uri="{FF2B5EF4-FFF2-40B4-BE49-F238E27FC236}">
                <a16:creationId xmlns:a16="http://schemas.microsoft.com/office/drawing/2014/main" id="{242DF2ED-6005-D640-99F7-253C38AE71E0}"/>
              </a:ext>
            </a:extLst>
          </p:cNvPr>
          <p:cNvPicPr>
            <a:picLocks noChangeAspect="1"/>
          </p:cNvPicPr>
          <p:nvPr/>
        </p:nvPicPr>
        <p:blipFill>
          <a:blip r:embed="rId3"/>
          <a:stretch>
            <a:fillRect/>
          </a:stretch>
        </p:blipFill>
        <p:spPr>
          <a:xfrm>
            <a:off x="98642" y="2674573"/>
            <a:ext cx="6223000" cy="1765300"/>
          </a:xfrm>
          <a:prstGeom prst="rect">
            <a:avLst/>
          </a:prstGeom>
          <a:ln>
            <a:solidFill>
              <a:srgbClr val="002060"/>
            </a:solidFill>
          </a:ln>
        </p:spPr>
      </p:pic>
      <p:pic>
        <p:nvPicPr>
          <p:cNvPr id="6" name="Picture 5">
            <a:extLst>
              <a:ext uri="{FF2B5EF4-FFF2-40B4-BE49-F238E27FC236}">
                <a16:creationId xmlns:a16="http://schemas.microsoft.com/office/drawing/2014/main" id="{5AF69B0E-4C44-7744-AC6D-92AD2D73D512}"/>
              </a:ext>
            </a:extLst>
          </p:cNvPr>
          <p:cNvPicPr>
            <a:picLocks noChangeAspect="1"/>
          </p:cNvPicPr>
          <p:nvPr/>
        </p:nvPicPr>
        <p:blipFill>
          <a:blip r:embed="rId4"/>
          <a:stretch>
            <a:fillRect/>
          </a:stretch>
        </p:blipFill>
        <p:spPr>
          <a:xfrm>
            <a:off x="98642" y="4615165"/>
            <a:ext cx="6248400" cy="2082800"/>
          </a:xfrm>
          <a:prstGeom prst="rect">
            <a:avLst/>
          </a:prstGeom>
          <a:ln>
            <a:solidFill>
              <a:srgbClr val="002060"/>
            </a:solidFill>
          </a:ln>
        </p:spPr>
      </p:pic>
      <p:pic>
        <p:nvPicPr>
          <p:cNvPr id="7" name="Picture 6">
            <a:extLst>
              <a:ext uri="{FF2B5EF4-FFF2-40B4-BE49-F238E27FC236}">
                <a16:creationId xmlns:a16="http://schemas.microsoft.com/office/drawing/2014/main" id="{C81F67E9-C722-0940-B905-1099E608F8A1}"/>
              </a:ext>
            </a:extLst>
          </p:cNvPr>
          <p:cNvPicPr>
            <a:picLocks noChangeAspect="1"/>
          </p:cNvPicPr>
          <p:nvPr/>
        </p:nvPicPr>
        <p:blipFill>
          <a:blip r:embed="rId5"/>
          <a:stretch>
            <a:fillRect/>
          </a:stretch>
        </p:blipFill>
        <p:spPr>
          <a:xfrm>
            <a:off x="6987960" y="602028"/>
            <a:ext cx="2095500" cy="1676400"/>
          </a:xfrm>
          <a:prstGeom prst="rect">
            <a:avLst/>
          </a:prstGeom>
          <a:ln>
            <a:solidFill>
              <a:srgbClr val="002060"/>
            </a:solidFill>
          </a:ln>
        </p:spPr>
      </p:pic>
      <p:sp>
        <p:nvSpPr>
          <p:cNvPr id="8" name="TextBox 7">
            <a:extLst>
              <a:ext uri="{FF2B5EF4-FFF2-40B4-BE49-F238E27FC236}">
                <a16:creationId xmlns:a16="http://schemas.microsoft.com/office/drawing/2014/main" id="{B4B015BC-8C41-9E4C-9DF2-7B97200993DF}"/>
              </a:ext>
            </a:extLst>
          </p:cNvPr>
          <p:cNvSpPr txBox="1"/>
          <p:nvPr/>
        </p:nvSpPr>
        <p:spPr>
          <a:xfrm>
            <a:off x="6952286" y="2278428"/>
            <a:ext cx="4183695" cy="461665"/>
          </a:xfrm>
          <a:prstGeom prst="rect">
            <a:avLst/>
          </a:prstGeom>
          <a:noFill/>
        </p:spPr>
        <p:txBody>
          <a:bodyPr wrap="square" rtlCol="0">
            <a:spAutoFit/>
          </a:bodyPr>
          <a:lstStyle/>
          <a:p>
            <a:r>
              <a:rPr lang="en-US" sz="1200" b="1" dirty="0"/>
              <a:t>NOTE: </a:t>
            </a:r>
            <a:r>
              <a:rPr lang="en-US" sz="1200" dirty="0"/>
              <a:t>Because of  zero-base indexing the numbers start at 0 and goes through 9, so 10 does not get printed</a:t>
            </a:r>
          </a:p>
        </p:txBody>
      </p:sp>
      <p:sp>
        <p:nvSpPr>
          <p:cNvPr id="22" name="TextBox 21">
            <a:extLst>
              <a:ext uri="{FF2B5EF4-FFF2-40B4-BE49-F238E27FC236}">
                <a16:creationId xmlns:a16="http://schemas.microsoft.com/office/drawing/2014/main" id="{BB67BAC9-E4B9-EB4D-BCFD-059735E72695}"/>
              </a:ext>
            </a:extLst>
          </p:cNvPr>
          <p:cNvSpPr txBox="1"/>
          <p:nvPr/>
        </p:nvSpPr>
        <p:spPr>
          <a:xfrm>
            <a:off x="9378342" y="627640"/>
            <a:ext cx="2383598" cy="1015663"/>
          </a:xfrm>
          <a:prstGeom prst="rect">
            <a:avLst/>
          </a:prstGeom>
          <a:noFill/>
        </p:spPr>
        <p:txBody>
          <a:bodyPr wrap="square" rtlCol="0">
            <a:spAutoFit/>
          </a:bodyPr>
          <a:lstStyle/>
          <a:p>
            <a:r>
              <a:rPr lang="en-US" sz="1200" dirty="0"/>
              <a:t>If  n (an item in our range of numbers 0-9 is divisible by 2 (that is to say it will have no remainder, AKA n % 2 == 0  is True)) then print it out</a:t>
            </a:r>
            <a:r>
              <a:rPr lang="en-US" sz="1200" b="1" dirty="0"/>
              <a:t> </a:t>
            </a:r>
            <a:endParaRPr lang="en-US" sz="1200" dirty="0"/>
          </a:p>
        </p:txBody>
      </p:sp>
      <p:pic>
        <p:nvPicPr>
          <p:cNvPr id="9" name="Picture 8">
            <a:extLst>
              <a:ext uri="{FF2B5EF4-FFF2-40B4-BE49-F238E27FC236}">
                <a16:creationId xmlns:a16="http://schemas.microsoft.com/office/drawing/2014/main" id="{35D93354-A897-274F-9544-365FCCECD1F9}"/>
              </a:ext>
            </a:extLst>
          </p:cNvPr>
          <p:cNvPicPr>
            <a:picLocks noChangeAspect="1"/>
          </p:cNvPicPr>
          <p:nvPr/>
        </p:nvPicPr>
        <p:blipFill>
          <a:blip r:embed="rId6"/>
          <a:stretch>
            <a:fillRect/>
          </a:stretch>
        </p:blipFill>
        <p:spPr>
          <a:xfrm>
            <a:off x="6952286" y="3387616"/>
            <a:ext cx="3213100" cy="1727200"/>
          </a:xfrm>
          <a:prstGeom prst="rect">
            <a:avLst/>
          </a:prstGeom>
          <a:ln>
            <a:solidFill>
              <a:srgbClr val="002060"/>
            </a:solidFill>
          </a:ln>
        </p:spPr>
      </p:pic>
    </p:spTree>
    <p:extLst>
      <p:ext uri="{BB962C8B-B14F-4D97-AF65-F5344CB8AC3E}">
        <p14:creationId xmlns:p14="http://schemas.microsoft.com/office/powerpoint/2010/main" val="927051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45395-2D83-2A4C-8DA3-CA63BA1C36B5}"/>
              </a:ext>
            </a:extLst>
          </p:cNvPr>
          <p:cNvSpPr>
            <a:spLocks noGrp="1"/>
          </p:cNvSpPr>
          <p:nvPr>
            <p:ph type="title"/>
          </p:nvPr>
        </p:nvSpPr>
        <p:spPr>
          <a:xfrm>
            <a:off x="2833014" y="-25495"/>
            <a:ext cx="6230857" cy="1230570"/>
          </a:xfrm>
        </p:spPr>
        <p:txBody>
          <a:bodyPr anchor="t">
            <a:normAutofit/>
          </a:bodyPr>
          <a:lstStyle/>
          <a:p>
            <a:pPr algn="l"/>
            <a:r>
              <a:rPr lang="en-US" sz="3600" dirty="0">
                <a:solidFill>
                  <a:schemeClr val="accent1"/>
                </a:solidFill>
              </a:rPr>
              <a:t>What are Python Lists?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4" name="Picture 3">
            <a:extLst>
              <a:ext uri="{FF2B5EF4-FFF2-40B4-BE49-F238E27FC236}">
                <a16:creationId xmlns:a16="http://schemas.microsoft.com/office/drawing/2014/main" id="{3715B830-CE48-C04D-8DA5-7AC0DE39E885}"/>
              </a:ext>
            </a:extLst>
          </p:cNvPr>
          <p:cNvPicPr>
            <a:picLocks noChangeAspect="1"/>
          </p:cNvPicPr>
          <p:nvPr/>
        </p:nvPicPr>
        <p:blipFill>
          <a:blip r:embed="rId2"/>
          <a:stretch>
            <a:fillRect/>
          </a:stretch>
        </p:blipFill>
        <p:spPr>
          <a:xfrm>
            <a:off x="2182953" y="642087"/>
            <a:ext cx="6856805" cy="2710070"/>
          </a:xfrm>
          <a:prstGeom prst="rect">
            <a:avLst/>
          </a:prstGeom>
          <a:ln>
            <a:solidFill>
              <a:schemeClr val="tx1"/>
            </a:solidFill>
          </a:ln>
        </p:spPr>
      </p:pic>
      <p:sp>
        <p:nvSpPr>
          <p:cNvPr id="5" name="TextBox 4">
            <a:extLst>
              <a:ext uri="{FF2B5EF4-FFF2-40B4-BE49-F238E27FC236}">
                <a16:creationId xmlns:a16="http://schemas.microsoft.com/office/drawing/2014/main" id="{27737C7E-F637-BF4E-BB21-3376E529BB17}"/>
              </a:ext>
            </a:extLst>
          </p:cNvPr>
          <p:cNvSpPr txBox="1"/>
          <p:nvPr/>
        </p:nvSpPr>
        <p:spPr>
          <a:xfrm>
            <a:off x="2080982" y="3478935"/>
            <a:ext cx="8519811" cy="3323987"/>
          </a:xfrm>
          <a:prstGeom prst="rect">
            <a:avLst/>
          </a:prstGeom>
          <a:noFill/>
        </p:spPr>
        <p:txBody>
          <a:bodyPr wrap="square" rtlCol="0">
            <a:spAutoFit/>
          </a:bodyPr>
          <a:lstStyle/>
          <a:p>
            <a:r>
              <a:rPr lang="en-US" sz="1400" b="1" dirty="0"/>
              <a:t>What is an </a:t>
            </a:r>
            <a:r>
              <a:rPr lang="en-US" sz="1400" b="1" dirty="0" err="1"/>
              <a:t>Iterable</a:t>
            </a:r>
            <a:r>
              <a:rPr lang="en-US" sz="1400" b="1" dirty="0"/>
              <a:t>? </a:t>
            </a:r>
            <a:r>
              <a:rPr lang="en-US" sz="1400" dirty="0"/>
              <a:t>An object capable of returning its members one at a time. Iteration is a general term for performing an action against each member of a group, one after another. </a:t>
            </a:r>
          </a:p>
          <a:p>
            <a:endParaRPr lang="en-US" sz="1400" b="1" dirty="0"/>
          </a:p>
          <a:p>
            <a:r>
              <a:rPr lang="en-US" sz="1400" b="1" dirty="0"/>
              <a:t>What is a sequence? </a:t>
            </a:r>
            <a:r>
              <a:rPr lang="en-US" sz="1400" dirty="0">
                <a:latin typeface="Arial" panose="020B0604020202020204" pitchFamily="34" charset="0"/>
                <a:cs typeface="Arial" panose="020B0604020202020204" pitchFamily="34" charset="0"/>
              </a:rPr>
              <a:t>A sequence is a container of objects which are in a specific order.  Individual objects of a given sequence are called/identified by their position or index. </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What does mutable mean?  </a:t>
            </a:r>
            <a:r>
              <a:rPr lang="en-US" sz="1400" dirty="0">
                <a:latin typeface="Arial" panose="020B0604020202020204" pitchFamily="34" charset="0"/>
                <a:cs typeface="Arial" panose="020B0604020202020204" pitchFamily="34" charset="0"/>
              </a:rPr>
              <a:t>It means you can change it. Specifically, you can change the Python type without changing its identity.</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What does homogeneous mean? </a:t>
            </a:r>
            <a:r>
              <a:rPr lang="en-US" sz="1400" dirty="0">
                <a:latin typeface="Arial" panose="020B0604020202020204" pitchFamily="34" charset="0"/>
                <a:cs typeface="Arial" panose="020B0604020202020204" pitchFamily="34" charset="0"/>
              </a:rPr>
              <a:t>"</a:t>
            </a:r>
            <a:r>
              <a:rPr lang="en-US" sz="1400" i="1" dirty="0">
                <a:latin typeface="Arial" panose="020B0604020202020204" pitchFamily="34" charset="0"/>
                <a:cs typeface="Arial" panose="020B0604020202020204" pitchFamily="34" charset="0"/>
              </a:rPr>
              <a:t>of the same or a similar kind or nature</a:t>
            </a:r>
            <a:r>
              <a:rPr lang="en-US" sz="1400" dirty="0">
                <a:latin typeface="Arial" panose="020B0604020202020204" pitchFamily="34" charset="0"/>
                <a:cs typeface="Arial" panose="020B0604020202020204" pitchFamily="34" charset="0"/>
              </a:rPr>
              <a:t>". In Python lists this is</a:t>
            </a:r>
            <a:r>
              <a:rPr lang="en-US" sz="1400" b="1" i="1" dirty="0">
                <a:solidFill>
                  <a:srgbClr val="C00000"/>
                </a:solidFill>
                <a:latin typeface="Arial" panose="020B0604020202020204" pitchFamily="34" charset="0"/>
                <a:cs typeface="Arial" panose="020B0604020202020204" pitchFamily="34" charset="0"/>
              </a:rPr>
              <a:t> typically</a:t>
            </a:r>
            <a:r>
              <a:rPr lang="en-US" sz="1400" dirty="0">
                <a:latin typeface="Arial" panose="020B0604020202020204" pitchFamily="34" charset="0"/>
                <a:cs typeface="Arial" panose="020B0604020202020204" pitchFamily="34" charset="0"/>
              </a:rPr>
              <a:t> so, so the items in the sequence can be treated with an appropriate level of unification. For instance, if your list included all Python classes. You can do things to the Class type that you can’t  expect from other Python types. So if you used items in a given list and not all the same methods and attributes were available to you, your code may not work as expected. You should know that this is not enforced and could vary greatly from one application to another.</a:t>
            </a:r>
          </a:p>
        </p:txBody>
      </p:sp>
      <p:sp>
        <p:nvSpPr>
          <p:cNvPr id="6" name="TextBox 5">
            <a:extLst>
              <a:ext uri="{FF2B5EF4-FFF2-40B4-BE49-F238E27FC236}">
                <a16:creationId xmlns:a16="http://schemas.microsoft.com/office/drawing/2014/main" id="{C1B50A79-4DF9-1A49-B159-AF17F3CA9604}"/>
              </a:ext>
            </a:extLst>
          </p:cNvPr>
          <p:cNvSpPr txBox="1"/>
          <p:nvPr/>
        </p:nvSpPr>
        <p:spPr>
          <a:xfrm>
            <a:off x="7369175" y="2972373"/>
            <a:ext cx="223838" cy="369332"/>
          </a:xfrm>
          <a:prstGeom prst="rect">
            <a:avLst/>
          </a:prstGeom>
          <a:noFill/>
        </p:spPr>
        <p:txBody>
          <a:bodyPr wrap="square" rtlCol="0">
            <a:spAutoFit/>
          </a:bodyPr>
          <a:lstStyle/>
          <a:p>
            <a:r>
              <a:rPr lang="en-US" dirty="0"/>
              <a:t>*</a:t>
            </a:r>
          </a:p>
        </p:txBody>
      </p:sp>
      <p:sp>
        <p:nvSpPr>
          <p:cNvPr id="32" name="TextBox 31">
            <a:extLst>
              <a:ext uri="{FF2B5EF4-FFF2-40B4-BE49-F238E27FC236}">
                <a16:creationId xmlns:a16="http://schemas.microsoft.com/office/drawing/2014/main" id="{9D955D23-A24A-EB4D-80A3-5E98884B5718}"/>
              </a:ext>
            </a:extLst>
          </p:cNvPr>
          <p:cNvSpPr txBox="1"/>
          <p:nvPr/>
        </p:nvSpPr>
        <p:spPr>
          <a:xfrm>
            <a:off x="7901490" y="6540135"/>
            <a:ext cx="4733689" cy="253916"/>
          </a:xfrm>
          <a:prstGeom prst="rect">
            <a:avLst/>
          </a:prstGeom>
          <a:noFill/>
        </p:spPr>
        <p:txBody>
          <a:bodyPr wrap="square" rtlCol="0">
            <a:spAutoFit/>
          </a:bodyPr>
          <a:lstStyle/>
          <a:p>
            <a:r>
              <a:rPr lang="en-US" sz="1050" dirty="0"/>
              <a:t>* THE PYTHON SOFTWARE FOUNDATION</a:t>
            </a:r>
          </a:p>
        </p:txBody>
      </p:sp>
    </p:spTree>
    <p:extLst>
      <p:ext uri="{BB962C8B-B14F-4D97-AF65-F5344CB8AC3E}">
        <p14:creationId xmlns:p14="http://schemas.microsoft.com/office/powerpoint/2010/main" val="1585568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1DF2-0BDE-2646-9F19-9072995DDD08}"/>
              </a:ext>
            </a:extLst>
          </p:cNvPr>
          <p:cNvSpPr txBox="1">
            <a:spLocks/>
          </p:cNvSpPr>
          <p:nvPr/>
        </p:nvSpPr>
        <p:spPr>
          <a:xfrm>
            <a:off x="-125260" y="-127822"/>
            <a:ext cx="11937304" cy="723242"/>
          </a:xfrm>
          <a:prstGeom prst="rect">
            <a:avLst/>
          </a:prstGeom>
        </p:spPr>
        <p:txBody>
          <a:bodyPr vert="horz" lIns="228600" tIns="228600" rIns="228600" bIns="228600" rtlCol="0" anchor="t">
            <a:normAutofit fontScale="600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List Objects in a Specified Directory and get the Size of each , Sort by Size and Count Total Records (page 1)</a:t>
            </a:r>
          </a:p>
        </p:txBody>
      </p:sp>
      <p:pic>
        <p:nvPicPr>
          <p:cNvPr id="5" name="Picture 4">
            <a:extLst>
              <a:ext uri="{FF2B5EF4-FFF2-40B4-BE49-F238E27FC236}">
                <a16:creationId xmlns:a16="http://schemas.microsoft.com/office/drawing/2014/main" id="{3AE58FDF-7FBD-9144-8883-DE5AB477D1CE}"/>
              </a:ext>
            </a:extLst>
          </p:cNvPr>
          <p:cNvPicPr>
            <a:picLocks noChangeAspect="1"/>
          </p:cNvPicPr>
          <p:nvPr/>
        </p:nvPicPr>
        <p:blipFill>
          <a:blip r:embed="rId2"/>
          <a:stretch>
            <a:fillRect/>
          </a:stretch>
        </p:blipFill>
        <p:spPr>
          <a:xfrm>
            <a:off x="511654" y="429015"/>
            <a:ext cx="7144516" cy="6335039"/>
          </a:xfrm>
          <a:prstGeom prst="rect">
            <a:avLst/>
          </a:prstGeom>
          <a:ln>
            <a:solidFill>
              <a:srgbClr val="002060"/>
            </a:solidFill>
          </a:ln>
        </p:spPr>
      </p:pic>
      <p:sp>
        <p:nvSpPr>
          <p:cNvPr id="6" name="Oval 5">
            <a:extLst>
              <a:ext uri="{FF2B5EF4-FFF2-40B4-BE49-F238E27FC236}">
                <a16:creationId xmlns:a16="http://schemas.microsoft.com/office/drawing/2014/main" id="{592D4C34-741F-3E4E-A733-D9AC3E105F69}"/>
              </a:ext>
            </a:extLst>
          </p:cNvPr>
          <p:cNvSpPr/>
          <p:nvPr/>
        </p:nvSpPr>
        <p:spPr>
          <a:xfrm>
            <a:off x="7888102" y="548448"/>
            <a:ext cx="162838" cy="1878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7" name="Oval 6">
            <a:extLst>
              <a:ext uri="{FF2B5EF4-FFF2-40B4-BE49-F238E27FC236}">
                <a16:creationId xmlns:a16="http://schemas.microsoft.com/office/drawing/2014/main" id="{7F9D5583-7735-EE40-AC6A-5BA7A58946AD}"/>
              </a:ext>
            </a:extLst>
          </p:cNvPr>
          <p:cNvSpPr/>
          <p:nvPr/>
        </p:nvSpPr>
        <p:spPr>
          <a:xfrm>
            <a:off x="1601602" y="501475"/>
            <a:ext cx="162838" cy="1878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8" name="TextBox 7">
            <a:extLst>
              <a:ext uri="{FF2B5EF4-FFF2-40B4-BE49-F238E27FC236}">
                <a16:creationId xmlns:a16="http://schemas.microsoft.com/office/drawing/2014/main" id="{E1CF6646-81E7-084F-B68C-D91AB797A260}"/>
              </a:ext>
            </a:extLst>
          </p:cNvPr>
          <p:cNvSpPr txBox="1"/>
          <p:nvPr/>
        </p:nvSpPr>
        <p:spPr>
          <a:xfrm>
            <a:off x="8121198" y="460590"/>
            <a:ext cx="3816801" cy="600164"/>
          </a:xfrm>
          <a:prstGeom prst="rect">
            <a:avLst/>
          </a:prstGeom>
          <a:noFill/>
        </p:spPr>
        <p:txBody>
          <a:bodyPr wrap="square" rtlCol="0">
            <a:spAutoFit/>
          </a:bodyPr>
          <a:lstStyle/>
          <a:p>
            <a:r>
              <a:rPr lang="en-US" sz="1100" dirty="0"/>
              <a:t>I import specific modules from both the Python standard library and one from outside the standard library to make use of their functions and modules in this code file.</a:t>
            </a:r>
          </a:p>
        </p:txBody>
      </p:sp>
      <p:sp>
        <p:nvSpPr>
          <p:cNvPr id="9" name="Oval 8">
            <a:extLst>
              <a:ext uri="{FF2B5EF4-FFF2-40B4-BE49-F238E27FC236}">
                <a16:creationId xmlns:a16="http://schemas.microsoft.com/office/drawing/2014/main" id="{09AA3B87-79BF-964C-8AAF-C94E7A89255A}"/>
              </a:ext>
            </a:extLst>
          </p:cNvPr>
          <p:cNvSpPr/>
          <p:nvPr/>
        </p:nvSpPr>
        <p:spPr>
          <a:xfrm>
            <a:off x="7883562" y="1238651"/>
            <a:ext cx="162838" cy="187890"/>
          </a:xfrm>
          <a:prstGeom prst="ellipse">
            <a:avLst/>
          </a:prstGeom>
          <a:solidFill>
            <a:schemeClr val="accent6">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0" name="Oval 9">
            <a:extLst>
              <a:ext uri="{FF2B5EF4-FFF2-40B4-BE49-F238E27FC236}">
                <a16:creationId xmlns:a16="http://schemas.microsoft.com/office/drawing/2014/main" id="{2E91A35E-AF55-0347-BB21-FE614DC58CCE}"/>
              </a:ext>
            </a:extLst>
          </p:cNvPr>
          <p:cNvSpPr/>
          <p:nvPr/>
        </p:nvSpPr>
        <p:spPr>
          <a:xfrm>
            <a:off x="2046102" y="1537933"/>
            <a:ext cx="162838" cy="187890"/>
          </a:xfrm>
          <a:prstGeom prst="ellipse">
            <a:avLst/>
          </a:prstGeom>
          <a:solidFill>
            <a:schemeClr val="accent6">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1" name="TextBox 10">
            <a:extLst>
              <a:ext uri="{FF2B5EF4-FFF2-40B4-BE49-F238E27FC236}">
                <a16:creationId xmlns:a16="http://schemas.microsoft.com/office/drawing/2014/main" id="{15D08D81-9467-594D-8D2C-16B9C5624774}"/>
              </a:ext>
            </a:extLst>
          </p:cNvPr>
          <p:cNvSpPr txBox="1"/>
          <p:nvPr/>
        </p:nvSpPr>
        <p:spPr>
          <a:xfrm>
            <a:off x="8121198" y="1183832"/>
            <a:ext cx="3816801" cy="938719"/>
          </a:xfrm>
          <a:prstGeom prst="rect">
            <a:avLst/>
          </a:prstGeom>
          <a:noFill/>
        </p:spPr>
        <p:txBody>
          <a:bodyPr wrap="square" rtlCol="0">
            <a:spAutoFit/>
          </a:bodyPr>
          <a:lstStyle/>
          <a:p>
            <a:r>
              <a:rPr lang="en-US" sz="1100" dirty="0"/>
              <a:t>I created a function called </a:t>
            </a:r>
            <a:r>
              <a:rPr lang="en-US" sz="1100" dirty="0" err="1"/>
              <a:t>file_size</a:t>
            </a:r>
            <a:r>
              <a:rPr lang="en-US" sz="1100" dirty="0"/>
              <a:t> where all my code will live. I do this instead of writing straight-code so that I might use this functionality again in the future. All I have to do is import the file it lives in to any new code/file I write.</a:t>
            </a:r>
          </a:p>
        </p:txBody>
      </p:sp>
      <p:sp>
        <p:nvSpPr>
          <p:cNvPr id="12" name="Oval 11">
            <a:extLst>
              <a:ext uri="{FF2B5EF4-FFF2-40B4-BE49-F238E27FC236}">
                <a16:creationId xmlns:a16="http://schemas.microsoft.com/office/drawing/2014/main" id="{6B0508BD-9882-154A-BCEB-67B5426968E2}"/>
              </a:ext>
            </a:extLst>
          </p:cNvPr>
          <p:cNvSpPr/>
          <p:nvPr/>
        </p:nvSpPr>
        <p:spPr>
          <a:xfrm>
            <a:off x="7883562" y="2318151"/>
            <a:ext cx="162838" cy="187890"/>
          </a:xfrm>
          <a:prstGeom prst="ellipse">
            <a:avLst/>
          </a:prstGeom>
          <a:solidFill>
            <a:srgbClr val="00B05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3" name="Oval 12">
            <a:extLst>
              <a:ext uri="{FF2B5EF4-FFF2-40B4-BE49-F238E27FC236}">
                <a16:creationId xmlns:a16="http://schemas.microsoft.com/office/drawing/2014/main" id="{E834C95A-431B-1E46-B119-3962482D5008}"/>
              </a:ext>
            </a:extLst>
          </p:cNvPr>
          <p:cNvSpPr/>
          <p:nvPr/>
        </p:nvSpPr>
        <p:spPr>
          <a:xfrm>
            <a:off x="518954" y="1875302"/>
            <a:ext cx="162838" cy="187890"/>
          </a:xfrm>
          <a:prstGeom prst="ellipse">
            <a:avLst/>
          </a:prstGeom>
          <a:solidFill>
            <a:srgbClr val="00B05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4" name="TextBox 13">
            <a:extLst>
              <a:ext uri="{FF2B5EF4-FFF2-40B4-BE49-F238E27FC236}">
                <a16:creationId xmlns:a16="http://schemas.microsoft.com/office/drawing/2014/main" id="{4A087FC9-C9CF-144C-91C8-96FE5D791CB8}"/>
              </a:ext>
            </a:extLst>
          </p:cNvPr>
          <p:cNvSpPr txBox="1"/>
          <p:nvPr/>
        </p:nvSpPr>
        <p:spPr>
          <a:xfrm>
            <a:off x="8121198" y="2250973"/>
            <a:ext cx="3816801" cy="430887"/>
          </a:xfrm>
          <a:prstGeom prst="rect">
            <a:avLst/>
          </a:prstGeom>
          <a:noFill/>
        </p:spPr>
        <p:txBody>
          <a:bodyPr wrap="square" rtlCol="0">
            <a:spAutoFit/>
          </a:bodyPr>
          <a:lstStyle/>
          <a:p>
            <a:r>
              <a:rPr lang="en-US" sz="1100" dirty="0"/>
              <a:t>This is a docstring. It gives information about your code and how to use it.</a:t>
            </a:r>
          </a:p>
        </p:txBody>
      </p:sp>
      <p:sp>
        <p:nvSpPr>
          <p:cNvPr id="15" name="Oval 14">
            <a:extLst>
              <a:ext uri="{FF2B5EF4-FFF2-40B4-BE49-F238E27FC236}">
                <a16:creationId xmlns:a16="http://schemas.microsoft.com/office/drawing/2014/main" id="{B86156F7-7295-F14E-B382-BE5D7F89610E}"/>
              </a:ext>
            </a:extLst>
          </p:cNvPr>
          <p:cNvSpPr/>
          <p:nvPr/>
        </p:nvSpPr>
        <p:spPr>
          <a:xfrm>
            <a:off x="7883562" y="2766228"/>
            <a:ext cx="162838" cy="187890"/>
          </a:xfrm>
          <a:prstGeom prst="ellipse">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6" name="Oval 15">
            <a:extLst>
              <a:ext uri="{FF2B5EF4-FFF2-40B4-BE49-F238E27FC236}">
                <a16:creationId xmlns:a16="http://schemas.microsoft.com/office/drawing/2014/main" id="{C1879935-C44D-5449-879C-AE6489924D3B}"/>
              </a:ext>
            </a:extLst>
          </p:cNvPr>
          <p:cNvSpPr/>
          <p:nvPr/>
        </p:nvSpPr>
        <p:spPr>
          <a:xfrm>
            <a:off x="518954" y="2860173"/>
            <a:ext cx="162838" cy="187890"/>
          </a:xfrm>
          <a:prstGeom prst="ellipse">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7" name="TextBox 16">
            <a:extLst>
              <a:ext uri="{FF2B5EF4-FFF2-40B4-BE49-F238E27FC236}">
                <a16:creationId xmlns:a16="http://schemas.microsoft.com/office/drawing/2014/main" id="{9E0DB826-46E2-5E4E-A2A9-52F86C7CCA3A}"/>
              </a:ext>
            </a:extLst>
          </p:cNvPr>
          <p:cNvSpPr txBox="1"/>
          <p:nvPr/>
        </p:nvSpPr>
        <p:spPr>
          <a:xfrm>
            <a:off x="8121198" y="2681860"/>
            <a:ext cx="3816801" cy="430887"/>
          </a:xfrm>
          <a:prstGeom prst="rect">
            <a:avLst/>
          </a:prstGeom>
          <a:noFill/>
        </p:spPr>
        <p:txBody>
          <a:bodyPr wrap="square" rtlCol="0">
            <a:spAutoFit/>
          </a:bodyPr>
          <a:lstStyle/>
          <a:p>
            <a:r>
              <a:rPr lang="en-US" sz="1100" dirty="0" err="1"/>
              <a:t>basedir</a:t>
            </a:r>
            <a:r>
              <a:rPr lang="en-US" sz="1100" dirty="0"/>
              <a:t> is a variable that represents the directory upon which I want to run this code</a:t>
            </a:r>
          </a:p>
        </p:txBody>
      </p:sp>
      <p:sp>
        <p:nvSpPr>
          <p:cNvPr id="18" name="TextBox 17">
            <a:extLst>
              <a:ext uri="{FF2B5EF4-FFF2-40B4-BE49-F238E27FC236}">
                <a16:creationId xmlns:a16="http://schemas.microsoft.com/office/drawing/2014/main" id="{4CBC921E-665D-9442-8CD2-4B803B6C5341}"/>
              </a:ext>
            </a:extLst>
          </p:cNvPr>
          <p:cNvSpPr txBox="1"/>
          <p:nvPr/>
        </p:nvSpPr>
        <p:spPr>
          <a:xfrm>
            <a:off x="8121198" y="3078300"/>
            <a:ext cx="3690846" cy="430887"/>
          </a:xfrm>
          <a:prstGeom prst="rect">
            <a:avLst/>
          </a:prstGeom>
          <a:noFill/>
        </p:spPr>
        <p:txBody>
          <a:bodyPr wrap="square" rtlCol="0">
            <a:spAutoFit/>
          </a:bodyPr>
          <a:lstStyle/>
          <a:p>
            <a:r>
              <a:rPr lang="en-US" sz="1100" dirty="0"/>
              <a:t>The  </a:t>
            </a:r>
            <a:r>
              <a:rPr lang="en-US" sz="1100" b="1" dirty="0" err="1"/>
              <a:t>listdir</a:t>
            </a:r>
            <a:r>
              <a:rPr lang="en-US" sz="1100" b="1" dirty="0"/>
              <a:t>() </a:t>
            </a:r>
            <a:r>
              <a:rPr lang="en-US" sz="1100" dirty="0"/>
              <a:t>method returns a list containing the names of the entries in the directory given by the path</a:t>
            </a:r>
          </a:p>
        </p:txBody>
      </p:sp>
      <p:sp>
        <p:nvSpPr>
          <p:cNvPr id="19" name="Oval 18">
            <a:extLst>
              <a:ext uri="{FF2B5EF4-FFF2-40B4-BE49-F238E27FC236}">
                <a16:creationId xmlns:a16="http://schemas.microsoft.com/office/drawing/2014/main" id="{F6EE1FE6-5EA8-1549-898E-DF46CD1D78BA}"/>
              </a:ext>
            </a:extLst>
          </p:cNvPr>
          <p:cNvSpPr/>
          <p:nvPr/>
        </p:nvSpPr>
        <p:spPr>
          <a:xfrm>
            <a:off x="7883562" y="3105853"/>
            <a:ext cx="162838" cy="187890"/>
          </a:xfrm>
          <a:prstGeom prst="ellipse">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0" name="Oval 19">
            <a:extLst>
              <a:ext uri="{FF2B5EF4-FFF2-40B4-BE49-F238E27FC236}">
                <a16:creationId xmlns:a16="http://schemas.microsoft.com/office/drawing/2014/main" id="{B251CE06-3104-5D42-B980-05F677703CDF}"/>
              </a:ext>
            </a:extLst>
          </p:cNvPr>
          <p:cNvSpPr/>
          <p:nvPr/>
        </p:nvSpPr>
        <p:spPr>
          <a:xfrm>
            <a:off x="518954" y="3052716"/>
            <a:ext cx="162838" cy="187890"/>
          </a:xfrm>
          <a:prstGeom prst="ellipse">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1" name="TextBox 20">
            <a:extLst>
              <a:ext uri="{FF2B5EF4-FFF2-40B4-BE49-F238E27FC236}">
                <a16:creationId xmlns:a16="http://schemas.microsoft.com/office/drawing/2014/main" id="{83F03C3E-CD05-C744-9FB1-2437F8D61A5D}"/>
              </a:ext>
            </a:extLst>
          </p:cNvPr>
          <p:cNvSpPr txBox="1"/>
          <p:nvPr/>
        </p:nvSpPr>
        <p:spPr>
          <a:xfrm>
            <a:off x="8121198" y="3543634"/>
            <a:ext cx="4070802" cy="1107996"/>
          </a:xfrm>
          <a:prstGeom prst="rect">
            <a:avLst/>
          </a:prstGeom>
          <a:noFill/>
        </p:spPr>
        <p:txBody>
          <a:bodyPr wrap="square" rtlCol="0">
            <a:spAutoFit/>
          </a:bodyPr>
          <a:lstStyle/>
          <a:p>
            <a:r>
              <a:rPr lang="en-US" sz="1100" dirty="0"/>
              <a:t>Joins one or more path components intelligently. The return value is the concatenation of </a:t>
            </a:r>
            <a:r>
              <a:rPr lang="en-US" sz="1100" i="1" dirty="0"/>
              <a:t>path (which in our case is represented by “</a:t>
            </a:r>
            <a:r>
              <a:rPr lang="en-US" sz="1100" i="1" dirty="0" err="1"/>
              <a:t>basedir</a:t>
            </a:r>
            <a:r>
              <a:rPr lang="en-US" sz="1100" i="1" dirty="0"/>
              <a:t>”)</a:t>
            </a:r>
            <a:r>
              <a:rPr lang="en-US" sz="1100" dirty="0"/>
              <a:t> and any members of </a:t>
            </a:r>
            <a:r>
              <a:rPr lang="en-US" sz="1100" i="1" dirty="0"/>
              <a:t>*paths (which is our case is represented by the iterator “name”.) So this joins the </a:t>
            </a:r>
            <a:r>
              <a:rPr lang="en-US" sz="1100" i="1" dirty="0" err="1"/>
              <a:t>basedir</a:t>
            </a:r>
            <a:r>
              <a:rPr lang="en-US" sz="1100" i="1" dirty="0"/>
              <a:t> path that we will supply to each object , represented by “names” that directory we specify.</a:t>
            </a:r>
            <a:endParaRPr lang="en-US" sz="1100" dirty="0"/>
          </a:p>
        </p:txBody>
      </p:sp>
      <p:sp>
        <p:nvSpPr>
          <p:cNvPr id="22" name="Oval 21">
            <a:extLst>
              <a:ext uri="{FF2B5EF4-FFF2-40B4-BE49-F238E27FC236}">
                <a16:creationId xmlns:a16="http://schemas.microsoft.com/office/drawing/2014/main" id="{5A1E3F19-F848-ED49-90DE-2447EB72E618}"/>
              </a:ext>
            </a:extLst>
          </p:cNvPr>
          <p:cNvSpPr/>
          <p:nvPr/>
        </p:nvSpPr>
        <p:spPr>
          <a:xfrm>
            <a:off x="7883562" y="3596534"/>
            <a:ext cx="162838" cy="187890"/>
          </a:xfrm>
          <a:prstGeom prst="ellipse">
            <a:avLst/>
          </a:prstGeom>
          <a:solidFill>
            <a:srgbClr val="FF8AD8"/>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3" name="Oval 22">
            <a:extLst>
              <a:ext uri="{FF2B5EF4-FFF2-40B4-BE49-F238E27FC236}">
                <a16:creationId xmlns:a16="http://schemas.microsoft.com/office/drawing/2014/main" id="{2551DFD4-1E62-C54F-909C-AF8403312275}"/>
              </a:ext>
            </a:extLst>
          </p:cNvPr>
          <p:cNvSpPr/>
          <p:nvPr/>
        </p:nvSpPr>
        <p:spPr>
          <a:xfrm>
            <a:off x="518954" y="3249426"/>
            <a:ext cx="162838" cy="187890"/>
          </a:xfrm>
          <a:prstGeom prst="ellipse">
            <a:avLst/>
          </a:prstGeom>
          <a:solidFill>
            <a:srgbClr val="FF8AD8"/>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4" name="Oval 23">
            <a:extLst>
              <a:ext uri="{FF2B5EF4-FFF2-40B4-BE49-F238E27FC236}">
                <a16:creationId xmlns:a16="http://schemas.microsoft.com/office/drawing/2014/main" id="{11820DB6-97A6-1741-B098-967A676AB2E0}"/>
              </a:ext>
            </a:extLst>
          </p:cNvPr>
          <p:cNvSpPr/>
          <p:nvPr/>
        </p:nvSpPr>
        <p:spPr>
          <a:xfrm>
            <a:off x="7911043" y="4854250"/>
            <a:ext cx="162838" cy="187890"/>
          </a:xfrm>
          <a:prstGeom prst="ellipse">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5" name="TextBox 24">
            <a:extLst>
              <a:ext uri="{FF2B5EF4-FFF2-40B4-BE49-F238E27FC236}">
                <a16:creationId xmlns:a16="http://schemas.microsoft.com/office/drawing/2014/main" id="{83B3251E-497B-BE4B-8D3D-0C12510CA52A}"/>
              </a:ext>
            </a:extLst>
          </p:cNvPr>
          <p:cNvSpPr txBox="1"/>
          <p:nvPr/>
        </p:nvSpPr>
        <p:spPr>
          <a:xfrm>
            <a:off x="8121198" y="4751000"/>
            <a:ext cx="3816800" cy="1107996"/>
          </a:xfrm>
          <a:prstGeom prst="rect">
            <a:avLst/>
          </a:prstGeom>
          <a:noFill/>
        </p:spPr>
        <p:txBody>
          <a:bodyPr wrap="square" rtlCol="0">
            <a:spAutoFit/>
          </a:bodyPr>
          <a:lstStyle/>
          <a:p>
            <a:r>
              <a:rPr lang="en-US" sz="1100" dirty="0"/>
              <a:t>The </a:t>
            </a:r>
            <a:r>
              <a:rPr lang="en-US" sz="1100" b="1" i="1" dirty="0" err="1">
                <a:solidFill>
                  <a:srgbClr val="0432FF"/>
                </a:solidFill>
              </a:rPr>
              <a:t>os</a:t>
            </a:r>
            <a:r>
              <a:rPr lang="en-US" sz="1100" dirty="0"/>
              <a:t> module provides a portable way of using operating system dependent functionality.</a:t>
            </a:r>
          </a:p>
          <a:p>
            <a:r>
              <a:rPr lang="en-US" sz="1100" dirty="0"/>
              <a:t>The </a:t>
            </a:r>
            <a:r>
              <a:rPr lang="en-US" sz="1100" b="1" i="1" dirty="0">
                <a:solidFill>
                  <a:srgbClr val="0432FF"/>
                </a:solidFill>
              </a:rPr>
              <a:t>stat </a:t>
            </a:r>
            <a:r>
              <a:rPr lang="en-US" sz="1100" dirty="0"/>
              <a:t>method is one of many that performs certain operations on files and directories and in this case </a:t>
            </a:r>
            <a:r>
              <a:rPr lang="en-US" sz="1100" b="1" i="1" dirty="0" err="1">
                <a:solidFill>
                  <a:srgbClr val="0432FF"/>
                </a:solidFill>
              </a:rPr>
              <a:t>st_size</a:t>
            </a:r>
            <a:r>
              <a:rPr lang="en-US" sz="1100" b="1" i="1" dirty="0">
                <a:solidFill>
                  <a:srgbClr val="0432FF"/>
                </a:solidFill>
              </a:rPr>
              <a:t> </a:t>
            </a:r>
            <a:r>
              <a:rPr lang="en-US" sz="1100" dirty="0"/>
              <a:t>gives the size of objects in bytes. This is one of many data points that </a:t>
            </a:r>
            <a:r>
              <a:rPr lang="en-US" sz="1100" b="1" dirty="0">
                <a:solidFill>
                  <a:srgbClr val="0432FF"/>
                </a:solidFill>
              </a:rPr>
              <a:t>stat </a:t>
            </a:r>
            <a:r>
              <a:rPr lang="en-US" sz="1100" dirty="0"/>
              <a:t>collects.</a:t>
            </a:r>
          </a:p>
        </p:txBody>
      </p:sp>
      <p:sp>
        <p:nvSpPr>
          <p:cNvPr id="26" name="Oval 25">
            <a:extLst>
              <a:ext uri="{FF2B5EF4-FFF2-40B4-BE49-F238E27FC236}">
                <a16:creationId xmlns:a16="http://schemas.microsoft.com/office/drawing/2014/main" id="{440F7DEF-4A62-ED45-82EC-9BDB196BC3F2}"/>
              </a:ext>
            </a:extLst>
          </p:cNvPr>
          <p:cNvSpPr/>
          <p:nvPr/>
        </p:nvSpPr>
        <p:spPr>
          <a:xfrm>
            <a:off x="506254" y="3444726"/>
            <a:ext cx="162838" cy="187890"/>
          </a:xfrm>
          <a:prstGeom prst="ellipse">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Tree>
    <p:extLst>
      <p:ext uri="{BB962C8B-B14F-4D97-AF65-F5344CB8AC3E}">
        <p14:creationId xmlns:p14="http://schemas.microsoft.com/office/powerpoint/2010/main" val="380721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1DF2-0BDE-2646-9F19-9072995DDD08}"/>
              </a:ext>
            </a:extLst>
          </p:cNvPr>
          <p:cNvSpPr txBox="1">
            <a:spLocks/>
          </p:cNvSpPr>
          <p:nvPr/>
        </p:nvSpPr>
        <p:spPr>
          <a:xfrm>
            <a:off x="-125260" y="-127822"/>
            <a:ext cx="11937304" cy="723242"/>
          </a:xfrm>
          <a:prstGeom prst="rect">
            <a:avLst/>
          </a:prstGeom>
        </p:spPr>
        <p:txBody>
          <a:bodyPr vert="horz" lIns="228600" tIns="228600" rIns="228600" bIns="228600" rtlCol="0" anchor="t">
            <a:normAutofit fontScale="600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List Objects in a Specified Directory and get the Size of each , Sort by Size and Count Total Records (page 2)</a:t>
            </a:r>
          </a:p>
        </p:txBody>
      </p:sp>
      <p:pic>
        <p:nvPicPr>
          <p:cNvPr id="5" name="Picture 4">
            <a:extLst>
              <a:ext uri="{FF2B5EF4-FFF2-40B4-BE49-F238E27FC236}">
                <a16:creationId xmlns:a16="http://schemas.microsoft.com/office/drawing/2014/main" id="{3AE58FDF-7FBD-9144-8883-DE5AB477D1CE}"/>
              </a:ext>
            </a:extLst>
          </p:cNvPr>
          <p:cNvPicPr>
            <a:picLocks noChangeAspect="1"/>
          </p:cNvPicPr>
          <p:nvPr/>
        </p:nvPicPr>
        <p:blipFill>
          <a:blip r:embed="rId2"/>
          <a:stretch>
            <a:fillRect/>
          </a:stretch>
        </p:blipFill>
        <p:spPr>
          <a:xfrm>
            <a:off x="511654" y="429015"/>
            <a:ext cx="7144516" cy="6335039"/>
          </a:xfrm>
          <a:prstGeom prst="rect">
            <a:avLst/>
          </a:prstGeom>
          <a:ln>
            <a:solidFill>
              <a:srgbClr val="002060"/>
            </a:solidFill>
          </a:ln>
        </p:spPr>
      </p:pic>
      <p:sp>
        <p:nvSpPr>
          <p:cNvPr id="6" name="Oval 5">
            <a:extLst>
              <a:ext uri="{FF2B5EF4-FFF2-40B4-BE49-F238E27FC236}">
                <a16:creationId xmlns:a16="http://schemas.microsoft.com/office/drawing/2014/main" id="{592D4C34-741F-3E4E-A733-D9AC3E105F69}"/>
              </a:ext>
            </a:extLst>
          </p:cNvPr>
          <p:cNvSpPr/>
          <p:nvPr/>
        </p:nvSpPr>
        <p:spPr>
          <a:xfrm>
            <a:off x="7794565" y="3322893"/>
            <a:ext cx="162838" cy="187890"/>
          </a:xfrm>
          <a:prstGeom prst="ellipse">
            <a:avLst/>
          </a:prstGeom>
          <a:solidFill>
            <a:schemeClr val="accent4">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1" name="TextBox 20">
            <a:extLst>
              <a:ext uri="{FF2B5EF4-FFF2-40B4-BE49-F238E27FC236}">
                <a16:creationId xmlns:a16="http://schemas.microsoft.com/office/drawing/2014/main" id="{83F03C3E-CD05-C744-9FB1-2437F8D61A5D}"/>
              </a:ext>
            </a:extLst>
          </p:cNvPr>
          <p:cNvSpPr txBox="1"/>
          <p:nvPr/>
        </p:nvSpPr>
        <p:spPr>
          <a:xfrm>
            <a:off x="7957403" y="3213556"/>
            <a:ext cx="4070802" cy="430887"/>
          </a:xfrm>
          <a:prstGeom prst="rect">
            <a:avLst/>
          </a:prstGeom>
          <a:noFill/>
        </p:spPr>
        <p:txBody>
          <a:bodyPr wrap="square" rtlCol="0">
            <a:spAutoFit/>
          </a:bodyPr>
          <a:lstStyle/>
          <a:p>
            <a:r>
              <a:rPr lang="en-US" sz="1100" dirty="0"/>
              <a:t>This is an </a:t>
            </a:r>
            <a:r>
              <a:rPr lang="en-US" sz="1100" b="1" dirty="0">
                <a:solidFill>
                  <a:srgbClr val="0432FF"/>
                </a:solidFill>
              </a:rPr>
              <a:t>empty list </a:t>
            </a:r>
            <a:r>
              <a:rPr lang="en-US" sz="1100" dirty="0"/>
              <a:t>that I will be using a little later in the code</a:t>
            </a:r>
          </a:p>
        </p:txBody>
      </p:sp>
      <p:sp>
        <p:nvSpPr>
          <p:cNvPr id="27" name="Oval 26">
            <a:extLst>
              <a:ext uri="{FF2B5EF4-FFF2-40B4-BE49-F238E27FC236}">
                <a16:creationId xmlns:a16="http://schemas.microsoft.com/office/drawing/2014/main" id="{C76445AD-EA22-654A-8251-83D4991DF4DA}"/>
              </a:ext>
            </a:extLst>
          </p:cNvPr>
          <p:cNvSpPr/>
          <p:nvPr/>
        </p:nvSpPr>
        <p:spPr>
          <a:xfrm>
            <a:off x="511654" y="3585792"/>
            <a:ext cx="162838" cy="187890"/>
          </a:xfrm>
          <a:prstGeom prst="ellipse">
            <a:avLst/>
          </a:prstGeom>
          <a:solidFill>
            <a:schemeClr val="accent4">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8" name="Oval 27">
            <a:extLst>
              <a:ext uri="{FF2B5EF4-FFF2-40B4-BE49-F238E27FC236}">
                <a16:creationId xmlns:a16="http://schemas.microsoft.com/office/drawing/2014/main" id="{43FC9DCC-0793-6943-9CAC-9EA4731A04A6}"/>
              </a:ext>
            </a:extLst>
          </p:cNvPr>
          <p:cNvSpPr/>
          <p:nvPr/>
        </p:nvSpPr>
        <p:spPr>
          <a:xfrm>
            <a:off x="7794565" y="3664821"/>
            <a:ext cx="162838" cy="187890"/>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9" name="TextBox 28">
            <a:extLst>
              <a:ext uri="{FF2B5EF4-FFF2-40B4-BE49-F238E27FC236}">
                <a16:creationId xmlns:a16="http://schemas.microsoft.com/office/drawing/2014/main" id="{F42A63B4-E100-5A4B-B990-9565D97A7EBC}"/>
              </a:ext>
            </a:extLst>
          </p:cNvPr>
          <p:cNvSpPr txBox="1"/>
          <p:nvPr/>
        </p:nvSpPr>
        <p:spPr>
          <a:xfrm>
            <a:off x="7957403" y="3562881"/>
            <a:ext cx="4070802" cy="430887"/>
          </a:xfrm>
          <a:prstGeom prst="rect">
            <a:avLst/>
          </a:prstGeom>
          <a:noFill/>
        </p:spPr>
        <p:txBody>
          <a:bodyPr wrap="square" rtlCol="0">
            <a:spAutoFit/>
          </a:bodyPr>
          <a:lstStyle/>
          <a:p>
            <a:r>
              <a:rPr lang="en-US" sz="1100" dirty="0"/>
              <a:t>A blank print statement that will skip a line at the console. Then a series of other print statements that print literals</a:t>
            </a:r>
          </a:p>
        </p:txBody>
      </p:sp>
      <p:sp>
        <p:nvSpPr>
          <p:cNvPr id="30" name="Oval 29">
            <a:extLst>
              <a:ext uri="{FF2B5EF4-FFF2-40B4-BE49-F238E27FC236}">
                <a16:creationId xmlns:a16="http://schemas.microsoft.com/office/drawing/2014/main" id="{B8FB9119-31D4-0641-AFDC-FC91FA9FEA9D}"/>
              </a:ext>
            </a:extLst>
          </p:cNvPr>
          <p:cNvSpPr/>
          <p:nvPr/>
        </p:nvSpPr>
        <p:spPr>
          <a:xfrm>
            <a:off x="493457" y="3998178"/>
            <a:ext cx="162838" cy="187890"/>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1" name="Oval 30">
            <a:extLst>
              <a:ext uri="{FF2B5EF4-FFF2-40B4-BE49-F238E27FC236}">
                <a16:creationId xmlns:a16="http://schemas.microsoft.com/office/drawing/2014/main" id="{8CA64854-ED05-A441-9D80-D5394D05BAEA}"/>
              </a:ext>
            </a:extLst>
          </p:cNvPr>
          <p:cNvSpPr/>
          <p:nvPr/>
        </p:nvSpPr>
        <p:spPr>
          <a:xfrm>
            <a:off x="7808292" y="4082266"/>
            <a:ext cx="162838" cy="187890"/>
          </a:xfrm>
          <a:prstGeom prst="ellipse">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2" name="TextBox 31">
            <a:extLst>
              <a:ext uri="{FF2B5EF4-FFF2-40B4-BE49-F238E27FC236}">
                <a16:creationId xmlns:a16="http://schemas.microsoft.com/office/drawing/2014/main" id="{B84C3C6E-01F6-C349-87FD-6786D6DE3361}"/>
              </a:ext>
            </a:extLst>
          </p:cNvPr>
          <p:cNvSpPr txBox="1"/>
          <p:nvPr/>
        </p:nvSpPr>
        <p:spPr>
          <a:xfrm>
            <a:off x="7969146" y="3993768"/>
            <a:ext cx="4070802" cy="769441"/>
          </a:xfrm>
          <a:prstGeom prst="rect">
            <a:avLst/>
          </a:prstGeom>
          <a:noFill/>
        </p:spPr>
        <p:txBody>
          <a:bodyPr wrap="square" rtlCol="0">
            <a:spAutoFit/>
          </a:bodyPr>
          <a:lstStyle/>
          <a:p>
            <a:r>
              <a:rPr lang="en-US" sz="1100" dirty="0"/>
              <a:t>a for loop that cycles over each object (</a:t>
            </a:r>
            <a:r>
              <a:rPr lang="en-US" sz="1100" b="1" i="1" dirty="0">
                <a:solidFill>
                  <a:srgbClr val="0432FF"/>
                </a:solidFill>
              </a:rPr>
              <a:t>f </a:t>
            </a:r>
            <a:r>
              <a:rPr lang="en-US" sz="1100" dirty="0"/>
              <a:t> is each path and filename and </a:t>
            </a:r>
            <a:r>
              <a:rPr lang="en-US" sz="1100" b="1" i="1" dirty="0">
                <a:solidFill>
                  <a:srgbClr val="0432FF"/>
                </a:solidFill>
              </a:rPr>
              <a:t>s</a:t>
            </a:r>
            <a:r>
              <a:rPr lang="en-US" sz="1100" dirty="0"/>
              <a:t> stands for size (as both captured above in the </a:t>
            </a:r>
            <a:r>
              <a:rPr lang="en-US" sz="1100" b="1" i="1" dirty="0">
                <a:solidFill>
                  <a:srgbClr val="0432FF"/>
                </a:solidFill>
              </a:rPr>
              <a:t>sizes </a:t>
            </a:r>
            <a:r>
              <a:rPr lang="en-US" sz="1100" dirty="0"/>
              <a:t>variable)) and then appends them all to the empty </a:t>
            </a:r>
            <a:r>
              <a:rPr lang="en-US" sz="1100" b="1" i="1" dirty="0">
                <a:solidFill>
                  <a:srgbClr val="0432FF"/>
                </a:solidFill>
              </a:rPr>
              <a:t>pairs</a:t>
            </a:r>
            <a:r>
              <a:rPr lang="en-US" sz="1100" dirty="0"/>
              <a:t> list I created above. </a:t>
            </a:r>
          </a:p>
        </p:txBody>
      </p:sp>
      <p:sp>
        <p:nvSpPr>
          <p:cNvPr id="33" name="Oval 32">
            <a:extLst>
              <a:ext uri="{FF2B5EF4-FFF2-40B4-BE49-F238E27FC236}">
                <a16:creationId xmlns:a16="http://schemas.microsoft.com/office/drawing/2014/main" id="{B639FA94-6B27-514E-80A9-6D0A26B18E66}"/>
              </a:ext>
            </a:extLst>
          </p:cNvPr>
          <p:cNvSpPr/>
          <p:nvPr/>
        </p:nvSpPr>
        <p:spPr>
          <a:xfrm>
            <a:off x="493457" y="4347043"/>
            <a:ext cx="162838" cy="187890"/>
          </a:xfrm>
          <a:prstGeom prst="ellipse">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4" name="Oval 33">
            <a:extLst>
              <a:ext uri="{FF2B5EF4-FFF2-40B4-BE49-F238E27FC236}">
                <a16:creationId xmlns:a16="http://schemas.microsoft.com/office/drawing/2014/main" id="{818D17BE-663C-884E-A9AB-38A14CF35C77}"/>
              </a:ext>
            </a:extLst>
          </p:cNvPr>
          <p:cNvSpPr/>
          <p:nvPr/>
        </p:nvSpPr>
        <p:spPr>
          <a:xfrm>
            <a:off x="501095" y="4672379"/>
            <a:ext cx="162838" cy="187890"/>
          </a:xfrm>
          <a:prstGeom prst="ellipse">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5" name="Oval 34">
            <a:extLst>
              <a:ext uri="{FF2B5EF4-FFF2-40B4-BE49-F238E27FC236}">
                <a16:creationId xmlns:a16="http://schemas.microsoft.com/office/drawing/2014/main" id="{5423D7B4-FDF9-5F4D-A753-95AB6016BC6B}"/>
              </a:ext>
            </a:extLst>
          </p:cNvPr>
          <p:cNvSpPr/>
          <p:nvPr/>
        </p:nvSpPr>
        <p:spPr>
          <a:xfrm>
            <a:off x="7806308" y="4805454"/>
            <a:ext cx="162838" cy="187890"/>
          </a:xfrm>
          <a:prstGeom prst="ellipse">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6" name="TextBox 35">
            <a:extLst>
              <a:ext uri="{FF2B5EF4-FFF2-40B4-BE49-F238E27FC236}">
                <a16:creationId xmlns:a16="http://schemas.microsoft.com/office/drawing/2014/main" id="{2A9982B5-68F1-F448-B3EA-28B4D884E9FA}"/>
              </a:ext>
            </a:extLst>
          </p:cNvPr>
          <p:cNvSpPr txBox="1"/>
          <p:nvPr/>
        </p:nvSpPr>
        <p:spPr>
          <a:xfrm>
            <a:off x="7969146" y="4860078"/>
            <a:ext cx="4070802" cy="1615827"/>
          </a:xfrm>
          <a:prstGeom prst="rect">
            <a:avLst/>
          </a:prstGeom>
          <a:noFill/>
        </p:spPr>
        <p:txBody>
          <a:bodyPr wrap="square" rtlCol="0">
            <a:spAutoFit/>
          </a:bodyPr>
          <a:lstStyle/>
          <a:p>
            <a:r>
              <a:rPr lang="en-US" sz="1100" dirty="0"/>
              <a:t>Then I used the </a:t>
            </a:r>
            <a:r>
              <a:rPr lang="en-US" sz="1100" b="1" dirty="0">
                <a:solidFill>
                  <a:srgbClr val="0432FF"/>
                </a:solidFill>
              </a:rPr>
              <a:t>sort() </a:t>
            </a:r>
            <a:r>
              <a:rPr lang="en-US" sz="1100" dirty="0"/>
              <a:t>method on the newly created pairs list. Then I use what is known as a </a:t>
            </a:r>
            <a:r>
              <a:rPr lang="en-US" sz="1100" b="1" i="1" dirty="0">
                <a:solidFill>
                  <a:srgbClr val="0432FF"/>
                </a:solidFill>
              </a:rPr>
              <a:t>key function </a:t>
            </a:r>
            <a:r>
              <a:rPr lang="en-US" sz="1100" dirty="0"/>
              <a:t>with my list. It’s a way to call each element of the list and do something with it. In this case, sort. I feed the sort() a </a:t>
            </a:r>
            <a:r>
              <a:rPr lang="en-US" sz="1100" b="1" i="1" dirty="0">
                <a:solidFill>
                  <a:srgbClr val="0432FF"/>
                </a:solidFill>
              </a:rPr>
              <a:t>Lambda</a:t>
            </a:r>
            <a:r>
              <a:rPr lang="en-US" sz="1100" dirty="0"/>
              <a:t> expression as my key. A Lambda is an anonymous function. The argument I feed it is each individual file size (“s[1]”) – from my for loop above. s[1] is the second element, f is the first f[0]. This is telling it to sort on that  second element which is size of the file.</a:t>
            </a:r>
          </a:p>
        </p:txBody>
      </p:sp>
    </p:spTree>
    <p:extLst>
      <p:ext uri="{BB962C8B-B14F-4D97-AF65-F5344CB8AC3E}">
        <p14:creationId xmlns:p14="http://schemas.microsoft.com/office/powerpoint/2010/main" val="214309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1DF2-0BDE-2646-9F19-9072995DDD08}"/>
              </a:ext>
            </a:extLst>
          </p:cNvPr>
          <p:cNvSpPr txBox="1">
            <a:spLocks/>
          </p:cNvSpPr>
          <p:nvPr/>
        </p:nvSpPr>
        <p:spPr>
          <a:xfrm>
            <a:off x="-125260" y="-127822"/>
            <a:ext cx="11937304" cy="723242"/>
          </a:xfrm>
          <a:prstGeom prst="rect">
            <a:avLst/>
          </a:prstGeom>
        </p:spPr>
        <p:txBody>
          <a:bodyPr vert="horz" lIns="228600" tIns="228600" rIns="228600" bIns="228600" rtlCol="0" anchor="t">
            <a:normAutofit fontScale="600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List Objects in a Specified Directory and get the Size of each , Sort by Size and Count Total Records (page 3)</a:t>
            </a:r>
          </a:p>
        </p:txBody>
      </p:sp>
      <p:pic>
        <p:nvPicPr>
          <p:cNvPr id="5" name="Picture 4">
            <a:extLst>
              <a:ext uri="{FF2B5EF4-FFF2-40B4-BE49-F238E27FC236}">
                <a16:creationId xmlns:a16="http://schemas.microsoft.com/office/drawing/2014/main" id="{3AE58FDF-7FBD-9144-8883-DE5AB477D1CE}"/>
              </a:ext>
            </a:extLst>
          </p:cNvPr>
          <p:cNvPicPr>
            <a:picLocks noChangeAspect="1"/>
          </p:cNvPicPr>
          <p:nvPr/>
        </p:nvPicPr>
        <p:blipFill>
          <a:blip r:embed="rId2"/>
          <a:stretch>
            <a:fillRect/>
          </a:stretch>
        </p:blipFill>
        <p:spPr>
          <a:xfrm>
            <a:off x="511654" y="429015"/>
            <a:ext cx="7144516" cy="6335039"/>
          </a:xfrm>
          <a:prstGeom prst="rect">
            <a:avLst/>
          </a:prstGeom>
          <a:ln>
            <a:solidFill>
              <a:srgbClr val="002060"/>
            </a:solidFill>
          </a:ln>
        </p:spPr>
      </p:pic>
      <p:sp>
        <p:nvSpPr>
          <p:cNvPr id="29" name="TextBox 28">
            <a:extLst>
              <a:ext uri="{FF2B5EF4-FFF2-40B4-BE49-F238E27FC236}">
                <a16:creationId xmlns:a16="http://schemas.microsoft.com/office/drawing/2014/main" id="{F42A63B4-E100-5A4B-B990-9565D97A7EBC}"/>
              </a:ext>
            </a:extLst>
          </p:cNvPr>
          <p:cNvSpPr txBox="1"/>
          <p:nvPr/>
        </p:nvSpPr>
        <p:spPr>
          <a:xfrm>
            <a:off x="7911996" y="666128"/>
            <a:ext cx="4280004" cy="430887"/>
          </a:xfrm>
          <a:prstGeom prst="rect">
            <a:avLst/>
          </a:prstGeom>
          <a:noFill/>
        </p:spPr>
        <p:txBody>
          <a:bodyPr wrap="square" rtlCol="0">
            <a:spAutoFit/>
          </a:bodyPr>
          <a:lstStyle/>
          <a:p>
            <a:r>
              <a:rPr lang="en-US" sz="1100" dirty="0"/>
              <a:t>This is an </a:t>
            </a:r>
            <a:r>
              <a:rPr lang="en-US" sz="1100" dirty="0" err="1"/>
              <a:t>int</a:t>
            </a:r>
            <a:r>
              <a:rPr lang="en-US" sz="1100" dirty="0"/>
              <a:t> named “count” that I am setting to 0. This will be used to count the # of objects in the directory</a:t>
            </a:r>
          </a:p>
        </p:txBody>
      </p:sp>
      <p:sp>
        <p:nvSpPr>
          <p:cNvPr id="16" name="Oval 15">
            <a:extLst>
              <a:ext uri="{FF2B5EF4-FFF2-40B4-BE49-F238E27FC236}">
                <a16:creationId xmlns:a16="http://schemas.microsoft.com/office/drawing/2014/main" id="{6C494335-149C-EE43-9B92-296AF12E8619}"/>
              </a:ext>
            </a:extLst>
          </p:cNvPr>
          <p:cNvSpPr/>
          <p:nvPr/>
        </p:nvSpPr>
        <p:spPr>
          <a:xfrm>
            <a:off x="7749158" y="787627"/>
            <a:ext cx="162838" cy="187890"/>
          </a:xfrm>
          <a:prstGeom prst="ellipse">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7" name="Oval 16">
            <a:extLst>
              <a:ext uri="{FF2B5EF4-FFF2-40B4-BE49-F238E27FC236}">
                <a16:creationId xmlns:a16="http://schemas.microsoft.com/office/drawing/2014/main" id="{EFE34C61-FC8D-E64D-A263-CC4A5B7558AF}"/>
              </a:ext>
            </a:extLst>
          </p:cNvPr>
          <p:cNvSpPr/>
          <p:nvPr/>
        </p:nvSpPr>
        <p:spPr>
          <a:xfrm>
            <a:off x="553738" y="4800457"/>
            <a:ext cx="162838" cy="187890"/>
          </a:xfrm>
          <a:prstGeom prst="ellipse">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8" name="Oval 17">
            <a:extLst>
              <a:ext uri="{FF2B5EF4-FFF2-40B4-BE49-F238E27FC236}">
                <a16:creationId xmlns:a16="http://schemas.microsoft.com/office/drawing/2014/main" id="{C71D4687-2866-5C49-B379-8F2D4F904F1F}"/>
              </a:ext>
            </a:extLst>
          </p:cNvPr>
          <p:cNvSpPr/>
          <p:nvPr/>
        </p:nvSpPr>
        <p:spPr>
          <a:xfrm>
            <a:off x="7749158" y="1202463"/>
            <a:ext cx="162838" cy="187890"/>
          </a:xfrm>
          <a:prstGeom prst="ellipse">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9" name="Oval 18">
            <a:extLst>
              <a:ext uri="{FF2B5EF4-FFF2-40B4-BE49-F238E27FC236}">
                <a16:creationId xmlns:a16="http://schemas.microsoft.com/office/drawing/2014/main" id="{B535F6BB-BCE9-8C4A-9B7A-D2FDD958266F}"/>
              </a:ext>
            </a:extLst>
          </p:cNvPr>
          <p:cNvSpPr/>
          <p:nvPr/>
        </p:nvSpPr>
        <p:spPr>
          <a:xfrm>
            <a:off x="553738" y="5035978"/>
            <a:ext cx="162838" cy="187890"/>
          </a:xfrm>
          <a:prstGeom prst="ellipse">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0" name="TextBox 19">
            <a:extLst>
              <a:ext uri="{FF2B5EF4-FFF2-40B4-BE49-F238E27FC236}">
                <a16:creationId xmlns:a16="http://schemas.microsoft.com/office/drawing/2014/main" id="{2C6CFB62-E68B-F841-90A1-01796867FED9}"/>
              </a:ext>
            </a:extLst>
          </p:cNvPr>
          <p:cNvSpPr txBox="1"/>
          <p:nvPr/>
        </p:nvSpPr>
        <p:spPr>
          <a:xfrm>
            <a:off x="7966868" y="1174909"/>
            <a:ext cx="4280004" cy="430887"/>
          </a:xfrm>
          <a:prstGeom prst="rect">
            <a:avLst/>
          </a:prstGeom>
          <a:noFill/>
        </p:spPr>
        <p:txBody>
          <a:bodyPr wrap="square" rtlCol="0">
            <a:spAutoFit/>
          </a:bodyPr>
          <a:lstStyle/>
          <a:p>
            <a:r>
              <a:rPr lang="en-US" sz="1100" dirty="0"/>
              <a:t>This second for loop will be used to return my output. x here represents the file path-name and y, the size of the file.</a:t>
            </a:r>
          </a:p>
        </p:txBody>
      </p:sp>
      <p:sp>
        <p:nvSpPr>
          <p:cNvPr id="22" name="Oval 21">
            <a:extLst>
              <a:ext uri="{FF2B5EF4-FFF2-40B4-BE49-F238E27FC236}">
                <a16:creationId xmlns:a16="http://schemas.microsoft.com/office/drawing/2014/main" id="{2ED36CAD-07BD-E446-A301-8A62750FB14C}"/>
              </a:ext>
            </a:extLst>
          </p:cNvPr>
          <p:cNvSpPr/>
          <p:nvPr/>
        </p:nvSpPr>
        <p:spPr>
          <a:xfrm>
            <a:off x="7749158" y="1715363"/>
            <a:ext cx="162838" cy="187890"/>
          </a:xfrm>
          <a:prstGeom prst="ellipse">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3" name="Oval 22">
            <a:extLst>
              <a:ext uri="{FF2B5EF4-FFF2-40B4-BE49-F238E27FC236}">
                <a16:creationId xmlns:a16="http://schemas.microsoft.com/office/drawing/2014/main" id="{8DC75BC1-D62C-BF49-87D5-0C871FC58E2A}"/>
              </a:ext>
            </a:extLst>
          </p:cNvPr>
          <p:cNvSpPr/>
          <p:nvPr/>
        </p:nvSpPr>
        <p:spPr>
          <a:xfrm>
            <a:off x="709087" y="5177554"/>
            <a:ext cx="162838" cy="187890"/>
          </a:xfrm>
          <a:prstGeom prst="ellipse">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4" name="TextBox 23">
            <a:extLst>
              <a:ext uri="{FF2B5EF4-FFF2-40B4-BE49-F238E27FC236}">
                <a16:creationId xmlns:a16="http://schemas.microsoft.com/office/drawing/2014/main" id="{CB4BC95C-475B-7A49-86BF-EFCB41637F27}"/>
              </a:ext>
            </a:extLst>
          </p:cNvPr>
          <p:cNvSpPr txBox="1"/>
          <p:nvPr/>
        </p:nvSpPr>
        <p:spPr>
          <a:xfrm>
            <a:off x="7966868" y="1669248"/>
            <a:ext cx="4280004" cy="600164"/>
          </a:xfrm>
          <a:prstGeom prst="rect">
            <a:avLst/>
          </a:prstGeom>
          <a:noFill/>
        </p:spPr>
        <p:txBody>
          <a:bodyPr wrap="square" rtlCol="0">
            <a:spAutoFit/>
          </a:bodyPr>
          <a:lstStyle/>
          <a:p>
            <a:r>
              <a:rPr lang="en-US" sz="1100" dirty="0"/>
              <a:t>Here I use </a:t>
            </a:r>
            <a:r>
              <a:rPr lang="en-US" sz="1100" b="1" i="1" dirty="0">
                <a:solidFill>
                  <a:srgbClr val="0432FF"/>
                </a:solidFill>
              </a:rPr>
              <a:t>python string formatting </a:t>
            </a:r>
            <a:r>
              <a:rPr lang="en-US" sz="1100" dirty="0"/>
              <a:t>against each element in my loop to make it line up and look pretty. See my “Introduction to Python” course which goes in depth into string formatting</a:t>
            </a:r>
          </a:p>
        </p:txBody>
      </p:sp>
      <p:sp>
        <p:nvSpPr>
          <p:cNvPr id="25" name="Oval 24">
            <a:extLst>
              <a:ext uri="{FF2B5EF4-FFF2-40B4-BE49-F238E27FC236}">
                <a16:creationId xmlns:a16="http://schemas.microsoft.com/office/drawing/2014/main" id="{72E28133-0271-7342-9FD6-700616C7E4F4}"/>
              </a:ext>
            </a:extLst>
          </p:cNvPr>
          <p:cNvSpPr/>
          <p:nvPr/>
        </p:nvSpPr>
        <p:spPr>
          <a:xfrm>
            <a:off x="7753126" y="2352480"/>
            <a:ext cx="162838" cy="187890"/>
          </a:xfrm>
          <a:prstGeom prst="ellipse">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6" name="TextBox 25">
            <a:extLst>
              <a:ext uri="{FF2B5EF4-FFF2-40B4-BE49-F238E27FC236}">
                <a16:creationId xmlns:a16="http://schemas.microsoft.com/office/drawing/2014/main" id="{9B28BF2E-D84B-3F4A-98C7-D1E46BBD8944}"/>
              </a:ext>
            </a:extLst>
          </p:cNvPr>
          <p:cNvSpPr txBox="1"/>
          <p:nvPr/>
        </p:nvSpPr>
        <p:spPr>
          <a:xfrm>
            <a:off x="7966868" y="2332864"/>
            <a:ext cx="4280004" cy="261610"/>
          </a:xfrm>
          <a:prstGeom prst="rect">
            <a:avLst/>
          </a:prstGeom>
          <a:noFill/>
        </p:spPr>
        <p:txBody>
          <a:bodyPr wrap="square" rtlCol="0">
            <a:spAutoFit/>
          </a:bodyPr>
          <a:lstStyle/>
          <a:p>
            <a:r>
              <a:rPr lang="en-US" sz="1100" dirty="0"/>
              <a:t>This now prints that formatted output.</a:t>
            </a:r>
          </a:p>
        </p:txBody>
      </p:sp>
      <p:sp>
        <p:nvSpPr>
          <p:cNvPr id="37" name="Oval 36">
            <a:extLst>
              <a:ext uri="{FF2B5EF4-FFF2-40B4-BE49-F238E27FC236}">
                <a16:creationId xmlns:a16="http://schemas.microsoft.com/office/drawing/2014/main" id="{13C48ECF-BA41-8940-B4D0-AC8B2377FF58}"/>
              </a:ext>
            </a:extLst>
          </p:cNvPr>
          <p:cNvSpPr/>
          <p:nvPr/>
        </p:nvSpPr>
        <p:spPr>
          <a:xfrm>
            <a:off x="716576" y="5365444"/>
            <a:ext cx="162838" cy="187890"/>
          </a:xfrm>
          <a:prstGeom prst="ellipse">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8" name="Oval 37">
            <a:extLst>
              <a:ext uri="{FF2B5EF4-FFF2-40B4-BE49-F238E27FC236}">
                <a16:creationId xmlns:a16="http://schemas.microsoft.com/office/drawing/2014/main" id="{7603ACEC-7161-8C45-9344-F8EB427D70F3}"/>
              </a:ext>
            </a:extLst>
          </p:cNvPr>
          <p:cNvSpPr/>
          <p:nvPr/>
        </p:nvSpPr>
        <p:spPr>
          <a:xfrm>
            <a:off x="7731135" y="2753634"/>
            <a:ext cx="162838" cy="187890"/>
          </a:xfrm>
          <a:prstGeom prst="ellipse">
            <a:avLst/>
          </a:prstGeom>
          <a:solidFill>
            <a:srgbClr val="D883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9" name="TextBox 38">
            <a:extLst>
              <a:ext uri="{FF2B5EF4-FFF2-40B4-BE49-F238E27FC236}">
                <a16:creationId xmlns:a16="http://schemas.microsoft.com/office/drawing/2014/main" id="{9AD8103E-13BD-4044-82DC-B164AFCF3DEE}"/>
              </a:ext>
            </a:extLst>
          </p:cNvPr>
          <p:cNvSpPr txBox="1"/>
          <p:nvPr/>
        </p:nvSpPr>
        <p:spPr>
          <a:xfrm>
            <a:off x="7911996" y="2725127"/>
            <a:ext cx="4280004" cy="1107996"/>
          </a:xfrm>
          <a:prstGeom prst="rect">
            <a:avLst/>
          </a:prstGeom>
          <a:noFill/>
        </p:spPr>
        <p:txBody>
          <a:bodyPr wrap="square" rtlCol="0">
            <a:spAutoFit/>
          </a:bodyPr>
          <a:lstStyle/>
          <a:p>
            <a:r>
              <a:rPr lang="en-US" sz="1100" dirty="0"/>
              <a:t>This translates the size in bytes to something more readable and relatable using the </a:t>
            </a:r>
            <a:r>
              <a:rPr lang="en-US" sz="1100" b="1" i="1" dirty="0" err="1">
                <a:solidFill>
                  <a:srgbClr val="0432FF"/>
                </a:solidFill>
              </a:rPr>
              <a:t>hurry.filezise</a:t>
            </a:r>
            <a:r>
              <a:rPr lang="en-US" sz="1100" b="1" i="1" dirty="0">
                <a:solidFill>
                  <a:srgbClr val="0432FF"/>
                </a:solidFill>
              </a:rPr>
              <a:t> </a:t>
            </a:r>
            <a:r>
              <a:rPr lang="en-US" sz="1100" dirty="0"/>
              <a:t>external package. </a:t>
            </a:r>
            <a:r>
              <a:rPr lang="en-US" sz="1100" dirty="0">
                <a:solidFill>
                  <a:srgbClr val="C00000"/>
                </a:solidFill>
              </a:rPr>
              <a:t>NOTE</a:t>
            </a:r>
            <a:r>
              <a:rPr lang="en-US" sz="1100" dirty="0"/>
              <a:t>: the keyword “</a:t>
            </a:r>
            <a:r>
              <a:rPr lang="en-US" sz="1100" i="1" dirty="0">
                <a:solidFill>
                  <a:srgbClr val="0432FF"/>
                </a:solidFill>
              </a:rPr>
              <a:t>size</a:t>
            </a:r>
            <a:r>
              <a:rPr lang="en-US" sz="1100" dirty="0"/>
              <a:t>” against the variable(iterator) y. This is what makes this translation possible. Also the “</a:t>
            </a:r>
            <a:r>
              <a:rPr lang="en-US" sz="1100" i="1" dirty="0">
                <a:solidFill>
                  <a:srgbClr val="0432FF"/>
                </a:solidFill>
              </a:rPr>
              <a:t>system=alterative</a:t>
            </a:r>
            <a:r>
              <a:rPr lang="en-US" sz="1100" dirty="0"/>
              <a:t>” is a configuration option that </a:t>
            </a:r>
            <a:r>
              <a:rPr lang="en-US" sz="1100" dirty="0" err="1"/>
              <a:t>hurry.filesize</a:t>
            </a:r>
            <a:r>
              <a:rPr lang="en-US" sz="1100" dirty="0"/>
              <a:t> gives us. I think it looks nicer using this option.</a:t>
            </a:r>
          </a:p>
        </p:txBody>
      </p:sp>
      <p:sp>
        <p:nvSpPr>
          <p:cNvPr id="40" name="Oval 39">
            <a:extLst>
              <a:ext uri="{FF2B5EF4-FFF2-40B4-BE49-F238E27FC236}">
                <a16:creationId xmlns:a16="http://schemas.microsoft.com/office/drawing/2014/main" id="{21595AFE-7BA3-D84D-82FA-D662759BA06B}"/>
              </a:ext>
            </a:extLst>
          </p:cNvPr>
          <p:cNvSpPr/>
          <p:nvPr/>
        </p:nvSpPr>
        <p:spPr>
          <a:xfrm>
            <a:off x="709087" y="5524961"/>
            <a:ext cx="162838" cy="187890"/>
          </a:xfrm>
          <a:prstGeom prst="ellipse">
            <a:avLst/>
          </a:prstGeom>
          <a:solidFill>
            <a:srgbClr val="D883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41" name="Oval 40">
            <a:extLst>
              <a:ext uri="{FF2B5EF4-FFF2-40B4-BE49-F238E27FC236}">
                <a16:creationId xmlns:a16="http://schemas.microsoft.com/office/drawing/2014/main" id="{7D03E52B-AFD2-224E-87DF-8875B8902159}"/>
              </a:ext>
            </a:extLst>
          </p:cNvPr>
          <p:cNvSpPr/>
          <p:nvPr/>
        </p:nvSpPr>
        <p:spPr>
          <a:xfrm>
            <a:off x="7749054" y="3869831"/>
            <a:ext cx="162838" cy="187890"/>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42" name="TextBox 41">
            <a:extLst>
              <a:ext uri="{FF2B5EF4-FFF2-40B4-BE49-F238E27FC236}">
                <a16:creationId xmlns:a16="http://schemas.microsoft.com/office/drawing/2014/main" id="{59F1F1E8-6409-D642-A0DC-D585C17742A9}"/>
              </a:ext>
            </a:extLst>
          </p:cNvPr>
          <p:cNvSpPr txBox="1"/>
          <p:nvPr/>
        </p:nvSpPr>
        <p:spPr>
          <a:xfrm>
            <a:off x="7911996" y="3832797"/>
            <a:ext cx="4280004" cy="600164"/>
          </a:xfrm>
          <a:prstGeom prst="rect">
            <a:avLst/>
          </a:prstGeom>
          <a:noFill/>
        </p:spPr>
        <p:txBody>
          <a:bodyPr wrap="square" rtlCol="0">
            <a:spAutoFit/>
          </a:bodyPr>
          <a:lstStyle/>
          <a:p>
            <a:r>
              <a:rPr lang="en-US" sz="1100" dirty="0"/>
              <a:t>My counter increments each time the loop is run and adds one more to the count. This is what tells us how many objects we have in the directory.</a:t>
            </a:r>
          </a:p>
        </p:txBody>
      </p:sp>
      <p:sp>
        <p:nvSpPr>
          <p:cNvPr id="43" name="Oval 42">
            <a:extLst>
              <a:ext uri="{FF2B5EF4-FFF2-40B4-BE49-F238E27FC236}">
                <a16:creationId xmlns:a16="http://schemas.microsoft.com/office/drawing/2014/main" id="{DE62D944-A38D-E04F-BA75-B323AC3C6EFF}"/>
              </a:ext>
            </a:extLst>
          </p:cNvPr>
          <p:cNvSpPr/>
          <p:nvPr/>
        </p:nvSpPr>
        <p:spPr>
          <a:xfrm>
            <a:off x="716576" y="5694910"/>
            <a:ext cx="162838" cy="187890"/>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44" name="Oval 43">
            <a:extLst>
              <a:ext uri="{FF2B5EF4-FFF2-40B4-BE49-F238E27FC236}">
                <a16:creationId xmlns:a16="http://schemas.microsoft.com/office/drawing/2014/main" id="{01A51EC5-A591-1042-98CD-0CFD57588232}"/>
              </a:ext>
            </a:extLst>
          </p:cNvPr>
          <p:cNvSpPr/>
          <p:nvPr/>
        </p:nvSpPr>
        <p:spPr>
          <a:xfrm>
            <a:off x="7749054" y="4467107"/>
            <a:ext cx="162838" cy="187890"/>
          </a:xfrm>
          <a:prstGeom prst="ellipse">
            <a:avLst/>
          </a:prstGeom>
          <a:solidFill>
            <a:srgbClr val="00FB9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45" name="TextBox 44">
            <a:extLst>
              <a:ext uri="{FF2B5EF4-FFF2-40B4-BE49-F238E27FC236}">
                <a16:creationId xmlns:a16="http://schemas.microsoft.com/office/drawing/2014/main" id="{C1B21461-1055-3D4F-B251-DE52B6F5E517}"/>
              </a:ext>
            </a:extLst>
          </p:cNvPr>
          <p:cNvSpPr txBox="1"/>
          <p:nvPr/>
        </p:nvSpPr>
        <p:spPr>
          <a:xfrm>
            <a:off x="7911996" y="4403244"/>
            <a:ext cx="4280004" cy="600164"/>
          </a:xfrm>
          <a:prstGeom prst="rect">
            <a:avLst/>
          </a:prstGeom>
          <a:noFill/>
        </p:spPr>
        <p:txBody>
          <a:bodyPr wrap="square" rtlCol="0">
            <a:spAutoFit/>
          </a:bodyPr>
          <a:lstStyle/>
          <a:p>
            <a:r>
              <a:rPr lang="en-US" sz="1100" dirty="0"/>
              <a:t>This prints my last value of count, which will be the total number of objects  in the directory I </a:t>
            </a:r>
            <a:r>
              <a:rPr lang="en-US" sz="1100" dirty="0" err="1"/>
              <a:t>soecify</a:t>
            </a:r>
            <a:r>
              <a:rPr lang="en-US" sz="1100" dirty="0"/>
              <a:t> after they have all been run through.</a:t>
            </a:r>
          </a:p>
        </p:txBody>
      </p:sp>
      <p:sp>
        <p:nvSpPr>
          <p:cNvPr id="46" name="Oval 45">
            <a:extLst>
              <a:ext uri="{FF2B5EF4-FFF2-40B4-BE49-F238E27FC236}">
                <a16:creationId xmlns:a16="http://schemas.microsoft.com/office/drawing/2014/main" id="{7D3E02C6-F9CC-D44D-9ECD-0519A5885E2D}"/>
              </a:ext>
            </a:extLst>
          </p:cNvPr>
          <p:cNvSpPr/>
          <p:nvPr/>
        </p:nvSpPr>
        <p:spPr>
          <a:xfrm>
            <a:off x="532488" y="5877260"/>
            <a:ext cx="162838" cy="187890"/>
          </a:xfrm>
          <a:prstGeom prst="ellipse">
            <a:avLst/>
          </a:prstGeom>
          <a:solidFill>
            <a:srgbClr val="00FB9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47" name="Oval 46">
            <a:extLst>
              <a:ext uri="{FF2B5EF4-FFF2-40B4-BE49-F238E27FC236}">
                <a16:creationId xmlns:a16="http://schemas.microsoft.com/office/drawing/2014/main" id="{8020C170-3725-C344-AF94-F5DDE4E3D4B4}"/>
              </a:ext>
            </a:extLst>
          </p:cNvPr>
          <p:cNvSpPr/>
          <p:nvPr/>
        </p:nvSpPr>
        <p:spPr>
          <a:xfrm>
            <a:off x="7738384" y="5033061"/>
            <a:ext cx="162838" cy="187890"/>
          </a:xfrm>
          <a:prstGeom prst="ellipse">
            <a:avLst/>
          </a:prstGeom>
          <a:solidFill>
            <a:srgbClr val="FFFD78"/>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48" name="TextBox 47">
            <a:extLst>
              <a:ext uri="{FF2B5EF4-FFF2-40B4-BE49-F238E27FC236}">
                <a16:creationId xmlns:a16="http://schemas.microsoft.com/office/drawing/2014/main" id="{07A3AF00-155D-F646-A787-719CBE6EADCA}"/>
              </a:ext>
            </a:extLst>
          </p:cNvPr>
          <p:cNvSpPr txBox="1"/>
          <p:nvPr/>
        </p:nvSpPr>
        <p:spPr>
          <a:xfrm>
            <a:off x="7911996" y="4949387"/>
            <a:ext cx="4280004" cy="1277273"/>
          </a:xfrm>
          <a:prstGeom prst="rect">
            <a:avLst/>
          </a:prstGeom>
          <a:noFill/>
        </p:spPr>
        <p:txBody>
          <a:bodyPr wrap="square" rtlCol="0">
            <a:spAutoFit/>
          </a:bodyPr>
          <a:lstStyle/>
          <a:p>
            <a:r>
              <a:rPr lang="en-US" sz="1100" dirty="0"/>
              <a:t>This is the caller. This is what starts the whole entire thing running. Without this, the code would never start. I use the </a:t>
            </a:r>
            <a:r>
              <a:rPr lang="en-US" sz="1100" b="1" dirty="0" err="1">
                <a:solidFill>
                  <a:srgbClr val="0432FF"/>
                </a:solidFill>
              </a:rPr>
              <a:t>sys.argv</a:t>
            </a:r>
            <a:r>
              <a:rPr lang="en-US" sz="1100" b="1" dirty="0">
                <a:solidFill>
                  <a:srgbClr val="0432FF"/>
                </a:solidFill>
              </a:rPr>
              <a:t>[1] </a:t>
            </a:r>
            <a:r>
              <a:rPr lang="en-US" sz="1100" dirty="0"/>
              <a:t>as my argument. That aligns to the specific directory I want the file sizes on. I do it this way, so each time I run this at the command line, I could add any path I want. We don’t want to hard code this. We want the flexibility to change this on the fly.</a:t>
            </a:r>
          </a:p>
        </p:txBody>
      </p:sp>
      <p:sp>
        <p:nvSpPr>
          <p:cNvPr id="49" name="Oval 48">
            <a:extLst>
              <a:ext uri="{FF2B5EF4-FFF2-40B4-BE49-F238E27FC236}">
                <a16:creationId xmlns:a16="http://schemas.microsoft.com/office/drawing/2014/main" id="{0E919675-5520-6542-A581-F1504C5C4ADD}"/>
              </a:ext>
            </a:extLst>
          </p:cNvPr>
          <p:cNvSpPr/>
          <p:nvPr/>
        </p:nvSpPr>
        <p:spPr>
          <a:xfrm>
            <a:off x="356742" y="6234779"/>
            <a:ext cx="162838" cy="187890"/>
          </a:xfrm>
          <a:prstGeom prst="ellipse">
            <a:avLst/>
          </a:prstGeom>
          <a:solidFill>
            <a:srgbClr val="FFFD78"/>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0" name="Oval 49">
            <a:extLst>
              <a:ext uri="{FF2B5EF4-FFF2-40B4-BE49-F238E27FC236}">
                <a16:creationId xmlns:a16="http://schemas.microsoft.com/office/drawing/2014/main" id="{5C0D3D17-BA46-D845-A636-117BC1C7284C}"/>
              </a:ext>
            </a:extLst>
          </p:cNvPr>
          <p:cNvSpPr/>
          <p:nvPr/>
        </p:nvSpPr>
        <p:spPr>
          <a:xfrm>
            <a:off x="7793384" y="6277023"/>
            <a:ext cx="162838" cy="187890"/>
          </a:xfrm>
          <a:prstGeom prst="ellipse">
            <a:avLst/>
          </a:prstGeom>
          <a:solidFill>
            <a:srgbClr val="00FD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1" name="TextBox 50">
            <a:extLst>
              <a:ext uri="{FF2B5EF4-FFF2-40B4-BE49-F238E27FC236}">
                <a16:creationId xmlns:a16="http://schemas.microsoft.com/office/drawing/2014/main" id="{6502C51D-A47C-C840-94C8-8AACA740CD67}"/>
              </a:ext>
            </a:extLst>
          </p:cNvPr>
          <p:cNvSpPr txBox="1"/>
          <p:nvPr/>
        </p:nvSpPr>
        <p:spPr>
          <a:xfrm>
            <a:off x="7911892" y="6223013"/>
            <a:ext cx="4280004" cy="430887"/>
          </a:xfrm>
          <a:prstGeom prst="rect">
            <a:avLst/>
          </a:prstGeom>
          <a:noFill/>
        </p:spPr>
        <p:txBody>
          <a:bodyPr wrap="square" rtlCol="0">
            <a:spAutoFit/>
          </a:bodyPr>
          <a:lstStyle/>
          <a:p>
            <a:r>
              <a:rPr lang="en-US" sz="1100" dirty="0"/>
              <a:t>Finally, these last two lines, print a string literal and then the docstring for my function “</a:t>
            </a:r>
            <a:r>
              <a:rPr lang="en-US" sz="1100" dirty="0" err="1"/>
              <a:t>file_size</a:t>
            </a:r>
            <a:r>
              <a:rPr lang="en-US" sz="1100" dirty="0"/>
              <a:t>.”</a:t>
            </a:r>
          </a:p>
        </p:txBody>
      </p:sp>
    </p:spTree>
    <p:extLst>
      <p:ext uri="{BB962C8B-B14F-4D97-AF65-F5344CB8AC3E}">
        <p14:creationId xmlns:p14="http://schemas.microsoft.com/office/powerpoint/2010/main" val="1826814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055495-2997-2245-8184-C4AA6C449C38}"/>
              </a:ext>
            </a:extLst>
          </p:cNvPr>
          <p:cNvPicPr>
            <a:picLocks noChangeAspect="1"/>
          </p:cNvPicPr>
          <p:nvPr/>
        </p:nvPicPr>
        <p:blipFill>
          <a:blip r:embed="rId2"/>
          <a:stretch>
            <a:fillRect/>
          </a:stretch>
        </p:blipFill>
        <p:spPr>
          <a:xfrm>
            <a:off x="417534" y="501433"/>
            <a:ext cx="8033407" cy="6030498"/>
          </a:xfrm>
          <a:prstGeom prst="rect">
            <a:avLst/>
          </a:prstGeom>
          <a:ln>
            <a:solidFill>
              <a:srgbClr val="002060"/>
            </a:solidFill>
          </a:ln>
        </p:spPr>
      </p:pic>
      <p:sp>
        <p:nvSpPr>
          <p:cNvPr id="6" name="TextBox 5">
            <a:extLst>
              <a:ext uri="{FF2B5EF4-FFF2-40B4-BE49-F238E27FC236}">
                <a16:creationId xmlns:a16="http://schemas.microsoft.com/office/drawing/2014/main" id="{1B7B6B14-E86E-3347-BEE4-D47E7166B67D}"/>
              </a:ext>
            </a:extLst>
          </p:cNvPr>
          <p:cNvSpPr txBox="1"/>
          <p:nvPr/>
        </p:nvSpPr>
        <p:spPr>
          <a:xfrm>
            <a:off x="8818324" y="501433"/>
            <a:ext cx="2956142" cy="1569660"/>
          </a:xfrm>
          <a:prstGeom prst="rect">
            <a:avLst/>
          </a:prstGeom>
          <a:noFill/>
        </p:spPr>
        <p:txBody>
          <a:bodyPr wrap="square" rtlCol="0">
            <a:spAutoFit/>
          </a:bodyPr>
          <a:lstStyle/>
          <a:p>
            <a:r>
              <a:rPr lang="en-US" sz="1200" b="1" u="sng" dirty="0"/>
              <a:t>Note how we execute this file:</a:t>
            </a:r>
          </a:p>
          <a:p>
            <a:r>
              <a:rPr lang="en-US" sz="1200" b="1" dirty="0">
                <a:solidFill>
                  <a:srgbClr val="FF0000"/>
                </a:solidFill>
              </a:rPr>
              <a:t>1 </a:t>
            </a:r>
            <a:r>
              <a:rPr lang="en-US" sz="1200" dirty="0"/>
              <a:t>– “python3” to call the python interpreter</a:t>
            </a:r>
          </a:p>
          <a:p>
            <a:r>
              <a:rPr lang="en-US" sz="1200" b="1" dirty="0">
                <a:solidFill>
                  <a:srgbClr val="FF0000"/>
                </a:solidFill>
              </a:rPr>
              <a:t>2</a:t>
            </a:r>
            <a:r>
              <a:rPr lang="en-US" sz="1200" dirty="0"/>
              <a:t>-  The name of the python file itself- where our code is captured”</a:t>
            </a:r>
          </a:p>
          <a:p>
            <a:r>
              <a:rPr lang="en-US" sz="1200" b="1" dirty="0">
                <a:solidFill>
                  <a:srgbClr val="FF0000"/>
                </a:solidFill>
              </a:rPr>
              <a:t>3</a:t>
            </a:r>
            <a:r>
              <a:rPr lang="en-US" sz="1200" dirty="0"/>
              <a:t>- This is the directory we want the file sizes on (this is represented by our </a:t>
            </a:r>
            <a:r>
              <a:rPr lang="en-US" sz="1200" b="1" dirty="0" err="1">
                <a:solidFill>
                  <a:srgbClr val="0432FF"/>
                </a:solidFill>
              </a:rPr>
              <a:t>sys.argv</a:t>
            </a:r>
            <a:r>
              <a:rPr lang="en-US" sz="1200" b="1" dirty="0">
                <a:solidFill>
                  <a:srgbClr val="0432FF"/>
                </a:solidFill>
              </a:rPr>
              <a:t>[1] </a:t>
            </a:r>
            <a:r>
              <a:rPr lang="en-US" sz="1200" dirty="0"/>
              <a:t>in our code)</a:t>
            </a:r>
          </a:p>
        </p:txBody>
      </p:sp>
      <p:cxnSp>
        <p:nvCxnSpPr>
          <p:cNvPr id="8" name="Straight Arrow Connector 7">
            <a:extLst>
              <a:ext uri="{FF2B5EF4-FFF2-40B4-BE49-F238E27FC236}">
                <a16:creationId xmlns:a16="http://schemas.microsoft.com/office/drawing/2014/main" id="{DCFE1B36-F39E-5A4E-9AF7-D123E4C13410}"/>
              </a:ext>
            </a:extLst>
          </p:cNvPr>
          <p:cNvCxnSpPr/>
          <p:nvPr/>
        </p:nvCxnSpPr>
        <p:spPr>
          <a:xfrm flipH="1">
            <a:off x="7352778" y="701458"/>
            <a:ext cx="14655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F65B1B-7EC2-CA4D-9F5B-D70FB0D19556}"/>
              </a:ext>
            </a:extLst>
          </p:cNvPr>
          <p:cNvSpPr txBox="1"/>
          <p:nvPr/>
        </p:nvSpPr>
        <p:spPr>
          <a:xfrm>
            <a:off x="8818324" y="2319795"/>
            <a:ext cx="2956142" cy="646331"/>
          </a:xfrm>
          <a:prstGeom prst="rect">
            <a:avLst/>
          </a:prstGeom>
          <a:noFill/>
        </p:spPr>
        <p:txBody>
          <a:bodyPr wrap="square" rtlCol="0">
            <a:spAutoFit/>
          </a:bodyPr>
          <a:lstStyle/>
          <a:p>
            <a:r>
              <a:rPr lang="en-US" sz="1200" dirty="0"/>
              <a:t>Notice how the Python string formatting separates one element (</a:t>
            </a:r>
            <a:r>
              <a:rPr lang="en-US" sz="1200" b="1" i="1" dirty="0">
                <a:solidFill>
                  <a:srgbClr val="0432FF"/>
                </a:solidFill>
              </a:rPr>
              <a:t>file name and path</a:t>
            </a:r>
            <a:r>
              <a:rPr lang="en-US" sz="1200" dirty="0"/>
              <a:t>) from another element (</a:t>
            </a:r>
            <a:r>
              <a:rPr lang="en-US" sz="1200" b="1" i="1" dirty="0">
                <a:solidFill>
                  <a:srgbClr val="0432FF"/>
                </a:solidFill>
              </a:rPr>
              <a:t>file size</a:t>
            </a:r>
            <a:r>
              <a:rPr lang="en-US" sz="1200" dirty="0"/>
              <a:t>) </a:t>
            </a:r>
          </a:p>
        </p:txBody>
      </p:sp>
      <p:cxnSp>
        <p:nvCxnSpPr>
          <p:cNvPr id="10" name="Straight Arrow Connector 9">
            <a:extLst>
              <a:ext uri="{FF2B5EF4-FFF2-40B4-BE49-F238E27FC236}">
                <a16:creationId xmlns:a16="http://schemas.microsoft.com/office/drawing/2014/main" id="{F6E2689F-1257-D542-A2A5-AEA1679F1CD8}"/>
              </a:ext>
            </a:extLst>
          </p:cNvPr>
          <p:cNvCxnSpPr>
            <a:cxnSpLocks/>
          </p:cNvCxnSpPr>
          <p:nvPr/>
        </p:nvCxnSpPr>
        <p:spPr>
          <a:xfrm flipH="1" flipV="1">
            <a:off x="4083486" y="2517732"/>
            <a:ext cx="4734838" cy="299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5DC978-579C-0744-B2BD-51618A50811C}"/>
              </a:ext>
            </a:extLst>
          </p:cNvPr>
          <p:cNvCxnSpPr>
            <a:cxnSpLocks/>
          </p:cNvCxnSpPr>
          <p:nvPr/>
        </p:nvCxnSpPr>
        <p:spPr>
          <a:xfrm flipH="1">
            <a:off x="8279704" y="2943162"/>
            <a:ext cx="2548358" cy="18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ADC5938-CA0D-8B46-AEC5-5D5418A96A2D}"/>
              </a:ext>
            </a:extLst>
          </p:cNvPr>
          <p:cNvSpPr txBox="1">
            <a:spLocks/>
          </p:cNvSpPr>
          <p:nvPr/>
        </p:nvSpPr>
        <p:spPr>
          <a:xfrm>
            <a:off x="-125260" y="-127822"/>
            <a:ext cx="11937304" cy="723242"/>
          </a:xfrm>
          <a:prstGeom prst="rect">
            <a:avLst/>
          </a:prstGeom>
        </p:spPr>
        <p:txBody>
          <a:bodyPr vert="horz" lIns="228600" tIns="228600" rIns="228600" bIns="228600" rtlCol="0" anchor="t">
            <a:normAutofit fontScale="600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List Objects in a Specified Directory and get the Size of each , Sort by Size and Count Total Records (page 3)</a:t>
            </a:r>
          </a:p>
        </p:txBody>
      </p:sp>
      <p:cxnSp>
        <p:nvCxnSpPr>
          <p:cNvPr id="16" name="Straight Arrow Connector 15">
            <a:extLst>
              <a:ext uri="{FF2B5EF4-FFF2-40B4-BE49-F238E27FC236}">
                <a16:creationId xmlns:a16="http://schemas.microsoft.com/office/drawing/2014/main" id="{07F91A6E-0729-F545-8678-C97E6BA73751}"/>
              </a:ext>
            </a:extLst>
          </p:cNvPr>
          <p:cNvCxnSpPr>
            <a:cxnSpLocks/>
          </p:cNvCxnSpPr>
          <p:nvPr/>
        </p:nvCxnSpPr>
        <p:spPr>
          <a:xfrm flipH="1">
            <a:off x="2943616" y="5373666"/>
            <a:ext cx="5874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3ABEA78-794A-FE4C-AB1A-DBA024D804C6}"/>
              </a:ext>
            </a:extLst>
          </p:cNvPr>
          <p:cNvSpPr txBox="1"/>
          <p:nvPr/>
        </p:nvSpPr>
        <p:spPr>
          <a:xfrm>
            <a:off x="8993735" y="5235166"/>
            <a:ext cx="2956142" cy="646331"/>
          </a:xfrm>
          <a:prstGeom prst="rect">
            <a:avLst/>
          </a:prstGeom>
          <a:noFill/>
        </p:spPr>
        <p:txBody>
          <a:bodyPr wrap="square" rtlCol="0">
            <a:spAutoFit/>
          </a:bodyPr>
          <a:lstStyle/>
          <a:p>
            <a:r>
              <a:rPr lang="en-US" sz="1200" dirty="0"/>
              <a:t>See the second line of each record has the translated , easy to read size using</a:t>
            </a:r>
          </a:p>
          <a:p>
            <a:r>
              <a:rPr lang="en-US" sz="1200" dirty="0"/>
              <a:t>The </a:t>
            </a:r>
            <a:r>
              <a:rPr lang="en-US" sz="1200" b="1" dirty="0" err="1">
                <a:solidFill>
                  <a:srgbClr val="0432FF"/>
                </a:solidFill>
              </a:rPr>
              <a:t>hurry.filesize</a:t>
            </a:r>
            <a:r>
              <a:rPr lang="en-US" sz="1200" b="1" dirty="0">
                <a:solidFill>
                  <a:srgbClr val="0432FF"/>
                </a:solidFill>
              </a:rPr>
              <a:t> </a:t>
            </a:r>
            <a:r>
              <a:rPr lang="en-US" sz="1200" dirty="0"/>
              <a:t>external package</a:t>
            </a:r>
          </a:p>
        </p:txBody>
      </p:sp>
    </p:spTree>
    <p:extLst>
      <p:ext uri="{BB962C8B-B14F-4D97-AF65-F5344CB8AC3E}">
        <p14:creationId xmlns:p14="http://schemas.microsoft.com/office/powerpoint/2010/main" val="2194024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2B85F-AE93-234F-8F89-3F8D1DA708B1}"/>
              </a:ext>
            </a:extLst>
          </p:cNvPr>
          <p:cNvPicPr>
            <a:picLocks noChangeAspect="1"/>
          </p:cNvPicPr>
          <p:nvPr/>
        </p:nvPicPr>
        <p:blipFill>
          <a:blip r:embed="rId2"/>
          <a:stretch>
            <a:fillRect/>
          </a:stretch>
        </p:blipFill>
        <p:spPr>
          <a:xfrm>
            <a:off x="305932" y="595420"/>
            <a:ext cx="8512392" cy="3420255"/>
          </a:xfrm>
          <a:prstGeom prst="rect">
            <a:avLst/>
          </a:prstGeom>
          <a:ln>
            <a:solidFill>
              <a:srgbClr val="002060"/>
            </a:solidFill>
          </a:ln>
        </p:spPr>
      </p:pic>
      <p:sp>
        <p:nvSpPr>
          <p:cNvPr id="9" name="TextBox 8">
            <a:extLst>
              <a:ext uri="{FF2B5EF4-FFF2-40B4-BE49-F238E27FC236}">
                <a16:creationId xmlns:a16="http://schemas.microsoft.com/office/drawing/2014/main" id="{69F65B1B-7EC2-CA4D-9F5B-D70FB0D19556}"/>
              </a:ext>
            </a:extLst>
          </p:cNvPr>
          <p:cNvSpPr txBox="1"/>
          <p:nvPr/>
        </p:nvSpPr>
        <p:spPr>
          <a:xfrm>
            <a:off x="8818324" y="2679148"/>
            <a:ext cx="2956142" cy="276999"/>
          </a:xfrm>
          <a:prstGeom prst="rect">
            <a:avLst/>
          </a:prstGeom>
          <a:noFill/>
        </p:spPr>
        <p:txBody>
          <a:bodyPr wrap="square" rtlCol="0">
            <a:spAutoFit/>
          </a:bodyPr>
          <a:lstStyle/>
          <a:p>
            <a:r>
              <a:rPr lang="en-US" sz="1200" dirty="0"/>
              <a:t>Prints out total record count </a:t>
            </a:r>
          </a:p>
        </p:txBody>
      </p:sp>
      <p:cxnSp>
        <p:nvCxnSpPr>
          <p:cNvPr id="10" name="Straight Arrow Connector 9">
            <a:extLst>
              <a:ext uri="{FF2B5EF4-FFF2-40B4-BE49-F238E27FC236}">
                <a16:creationId xmlns:a16="http://schemas.microsoft.com/office/drawing/2014/main" id="{F6E2689F-1257-D542-A2A5-AEA1679F1CD8}"/>
              </a:ext>
            </a:extLst>
          </p:cNvPr>
          <p:cNvCxnSpPr>
            <a:cxnSpLocks/>
          </p:cNvCxnSpPr>
          <p:nvPr/>
        </p:nvCxnSpPr>
        <p:spPr>
          <a:xfrm flipH="1" flipV="1">
            <a:off x="2555310" y="2777781"/>
            <a:ext cx="6263014" cy="39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5DC978-579C-0744-B2BD-51618A50811C}"/>
              </a:ext>
            </a:extLst>
          </p:cNvPr>
          <p:cNvCxnSpPr>
            <a:cxnSpLocks/>
          </p:cNvCxnSpPr>
          <p:nvPr/>
        </p:nvCxnSpPr>
        <p:spPr>
          <a:xfrm flipH="1">
            <a:off x="7402882" y="3477052"/>
            <a:ext cx="1415442" cy="4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ADC5938-CA0D-8B46-AEC5-5D5418A96A2D}"/>
              </a:ext>
            </a:extLst>
          </p:cNvPr>
          <p:cNvSpPr txBox="1">
            <a:spLocks/>
          </p:cNvSpPr>
          <p:nvPr/>
        </p:nvSpPr>
        <p:spPr>
          <a:xfrm>
            <a:off x="-125260" y="-127822"/>
            <a:ext cx="11937304" cy="723242"/>
          </a:xfrm>
          <a:prstGeom prst="rect">
            <a:avLst/>
          </a:prstGeom>
        </p:spPr>
        <p:txBody>
          <a:bodyPr vert="horz" lIns="228600" tIns="228600" rIns="228600" bIns="228600" rtlCol="0" anchor="t">
            <a:normAutofit fontScale="600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List Objects in a Specified Directory and get the Size of each , Sort by Size and Count Total Records (page 4)</a:t>
            </a:r>
          </a:p>
        </p:txBody>
      </p:sp>
      <p:sp>
        <p:nvSpPr>
          <p:cNvPr id="13" name="TextBox 12">
            <a:extLst>
              <a:ext uri="{FF2B5EF4-FFF2-40B4-BE49-F238E27FC236}">
                <a16:creationId xmlns:a16="http://schemas.microsoft.com/office/drawing/2014/main" id="{B575B31F-0DFE-FE41-A630-D3E1F1C999F3}"/>
              </a:ext>
            </a:extLst>
          </p:cNvPr>
          <p:cNvSpPr txBox="1"/>
          <p:nvPr/>
        </p:nvSpPr>
        <p:spPr>
          <a:xfrm>
            <a:off x="8818324" y="3338552"/>
            <a:ext cx="2956142" cy="276999"/>
          </a:xfrm>
          <a:prstGeom prst="rect">
            <a:avLst/>
          </a:prstGeom>
          <a:noFill/>
        </p:spPr>
        <p:txBody>
          <a:bodyPr wrap="square" rtlCol="0">
            <a:spAutoFit/>
          </a:bodyPr>
          <a:lstStyle/>
          <a:p>
            <a:r>
              <a:rPr lang="en-US" sz="1200" dirty="0"/>
              <a:t>Prints out Docstring</a:t>
            </a:r>
          </a:p>
        </p:txBody>
      </p:sp>
    </p:spTree>
    <p:extLst>
      <p:ext uri="{BB962C8B-B14F-4D97-AF65-F5344CB8AC3E}">
        <p14:creationId xmlns:p14="http://schemas.microsoft.com/office/powerpoint/2010/main" val="48565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09738-79D1-C345-BA5D-FBA568B4631B}"/>
              </a:ext>
            </a:extLst>
          </p:cNvPr>
          <p:cNvSpPr>
            <a:spLocks noGrp="1"/>
          </p:cNvSpPr>
          <p:nvPr>
            <p:ph type="title"/>
          </p:nvPr>
        </p:nvSpPr>
        <p:spPr/>
        <p:txBody>
          <a:bodyPr/>
          <a:lstStyle/>
          <a:p>
            <a:r>
              <a:rPr lang="en-US" dirty="0"/>
              <a:t>The End</a:t>
            </a:r>
          </a:p>
        </p:txBody>
      </p:sp>
      <p:sp>
        <p:nvSpPr>
          <p:cNvPr id="5" name="Text Placeholder 4">
            <a:extLst>
              <a:ext uri="{FF2B5EF4-FFF2-40B4-BE49-F238E27FC236}">
                <a16:creationId xmlns:a16="http://schemas.microsoft.com/office/drawing/2014/main" id="{311AD2ED-DE44-1B4C-8A6D-62E342A2F41D}"/>
              </a:ext>
            </a:extLst>
          </p:cNvPr>
          <p:cNvSpPr>
            <a:spLocks noGrp="1"/>
          </p:cNvSpPr>
          <p:nvPr>
            <p:ph type="body" idx="1"/>
          </p:nvPr>
        </p:nvSpPr>
        <p:spPr/>
        <p:txBody>
          <a:bodyPr/>
          <a:lstStyle/>
          <a:p>
            <a:r>
              <a:rPr lang="en-US" dirty="0"/>
              <a:t>Keep breathing and code!</a:t>
            </a:r>
          </a:p>
        </p:txBody>
      </p:sp>
      <p:pic>
        <p:nvPicPr>
          <p:cNvPr id="6" name="Picture 5">
            <a:extLst>
              <a:ext uri="{FF2B5EF4-FFF2-40B4-BE49-F238E27FC236}">
                <a16:creationId xmlns:a16="http://schemas.microsoft.com/office/drawing/2014/main" id="{0E61E42D-F909-E845-B557-40284F785CC6}"/>
              </a:ext>
            </a:extLst>
          </p:cNvPr>
          <p:cNvPicPr>
            <a:picLocks noChangeAspect="1"/>
          </p:cNvPicPr>
          <p:nvPr/>
        </p:nvPicPr>
        <p:blipFill>
          <a:blip r:embed="rId2"/>
          <a:stretch>
            <a:fillRect/>
          </a:stretch>
        </p:blipFill>
        <p:spPr>
          <a:xfrm>
            <a:off x="7220127" y="1228502"/>
            <a:ext cx="1614311" cy="1609725"/>
          </a:xfrm>
          <a:prstGeom prst="rect">
            <a:avLst/>
          </a:prstGeom>
          <a:ln>
            <a:solidFill>
              <a:srgbClr val="0432FF"/>
            </a:solidFill>
          </a:ln>
        </p:spPr>
      </p:pic>
    </p:spTree>
    <p:extLst>
      <p:ext uri="{BB962C8B-B14F-4D97-AF65-F5344CB8AC3E}">
        <p14:creationId xmlns:p14="http://schemas.microsoft.com/office/powerpoint/2010/main" val="9254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7A01-6EB2-2042-BA29-4CA17B60F77A}"/>
              </a:ext>
            </a:extLst>
          </p:cNvPr>
          <p:cNvSpPr>
            <a:spLocks noGrp="1"/>
          </p:cNvSpPr>
          <p:nvPr>
            <p:ph type="title"/>
          </p:nvPr>
        </p:nvSpPr>
        <p:spPr/>
        <p:txBody>
          <a:bodyPr/>
          <a:lstStyle/>
          <a:p>
            <a:r>
              <a:rPr lang="en-US" dirty="0"/>
              <a:t>When would I Use a List?</a:t>
            </a:r>
          </a:p>
        </p:txBody>
      </p:sp>
      <p:sp>
        <p:nvSpPr>
          <p:cNvPr id="3" name="Content Placeholder 2">
            <a:extLst>
              <a:ext uri="{FF2B5EF4-FFF2-40B4-BE49-F238E27FC236}">
                <a16:creationId xmlns:a16="http://schemas.microsoft.com/office/drawing/2014/main" id="{3B097101-27ED-BE47-9EAA-F557681E10C4}"/>
              </a:ext>
            </a:extLst>
          </p:cNvPr>
          <p:cNvSpPr>
            <a:spLocks noGrp="1"/>
          </p:cNvSpPr>
          <p:nvPr>
            <p:ph idx="1"/>
          </p:nvPr>
        </p:nvSpPr>
        <p:spPr/>
        <p:txBody>
          <a:bodyPr/>
          <a:lstStyle/>
          <a:p>
            <a:r>
              <a:rPr lang="en-US" dirty="0"/>
              <a:t>For any application where you need a list of items that you will want to change or manipulate over time and  you care about the order of the included elements.(i.e. List of employees, list of files in a directory.) NOTE: A list may include duplicate values. </a:t>
            </a:r>
          </a:p>
          <a:p>
            <a:r>
              <a:rPr lang="en-US" dirty="0"/>
              <a:t>You may use nested lists if need be </a:t>
            </a:r>
            <a:r>
              <a:rPr lang="en-US" dirty="0">
                <a:solidFill>
                  <a:srgbClr val="C00000"/>
                </a:solidFill>
              </a:rPr>
              <a:t>(i.e. x = [[“grade-4”, “grade-5”, “grade-6], [“age 10”, “age 11”, “age 12”]] )</a:t>
            </a:r>
          </a:p>
          <a:p>
            <a:r>
              <a:rPr lang="en-US" dirty="0"/>
              <a:t>You don’t </a:t>
            </a:r>
            <a:r>
              <a:rPr lang="en-US" b="1" i="1" dirty="0"/>
              <a:t>need </a:t>
            </a:r>
            <a:r>
              <a:rPr lang="en-US" dirty="0"/>
              <a:t>to have elements all of one type (number vs. string, vs. list, vs. set, etc.)</a:t>
            </a:r>
          </a:p>
          <a:p>
            <a:r>
              <a:rPr lang="en-US" dirty="0"/>
              <a:t>If in a different programming language you used arrays, you would likely want to use a Python list.</a:t>
            </a:r>
          </a:p>
        </p:txBody>
      </p:sp>
    </p:spTree>
    <p:extLst>
      <p:ext uri="{BB962C8B-B14F-4D97-AF65-F5344CB8AC3E}">
        <p14:creationId xmlns:p14="http://schemas.microsoft.com/office/powerpoint/2010/main" val="17224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F08744-9D7B-4693-B8D6-2A5210AE9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2">
            <a:extLst>
              <a:ext uri="{FF2B5EF4-FFF2-40B4-BE49-F238E27FC236}">
                <a16:creationId xmlns:a16="http://schemas.microsoft.com/office/drawing/2014/main" id="{5B2E630F-F386-44FA-B1A1-C10A9BF43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73567C09-8B4D-49A6-A711-C44C5807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C95252-2A86-8948-A085-38022F4D7426}"/>
              </a:ext>
            </a:extLst>
          </p:cNvPr>
          <p:cNvSpPr>
            <a:spLocks noGrp="1"/>
          </p:cNvSpPr>
          <p:nvPr>
            <p:ph type="title"/>
          </p:nvPr>
        </p:nvSpPr>
        <p:spPr>
          <a:xfrm>
            <a:off x="807720" y="2349925"/>
            <a:ext cx="2441894" cy="2456442"/>
          </a:xfrm>
        </p:spPr>
        <p:txBody>
          <a:bodyPr>
            <a:normAutofit/>
          </a:bodyPr>
          <a:lstStyle/>
          <a:p>
            <a:pPr algn="l"/>
            <a:r>
              <a:rPr lang="en-US" sz="3200" dirty="0"/>
              <a:t>Mutable vs. Immutable Types</a:t>
            </a:r>
          </a:p>
        </p:txBody>
      </p:sp>
      <p:sp>
        <p:nvSpPr>
          <p:cNvPr id="3" name="Content Placeholder 2">
            <a:extLst>
              <a:ext uri="{FF2B5EF4-FFF2-40B4-BE49-F238E27FC236}">
                <a16:creationId xmlns:a16="http://schemas.microsoft.com/office/drawing/2014/main" id="{1BCFA3D4-BFB0-814C-82D4-E0F917DCA920}"/>
              </a:ext>
            </a:extLst>
          </p:cNvPr>
          <p:cNvSpPr>
            <a:spLocks noGrp="1"/>
          </p:cNvSpPr>
          <p:nvPr>
            <p:ph idx="1"/>
          </p:nvPr>
        </p:nvSpPr>
        <p:spPr>
          <a:xfrm>
            <a:off x="4846319" y="1111249"/>
            <a:ext cx="6554001" cy="4635503"/>
          </a:xfrm>
        </p:spPr>
        <p:txBody>
          <a:bodyPr>
            <a:normAutofit lnSpcReduction="10000"/>
          </a:bodyPr>
          <a:lstStyle/>
          <a:p>
            <a:pPr marL="0" indent="0" fontAlgn="base">
              <a:buNone/>
            </a:pPr>
            <a:r>
              <a:rPr lang="en-US" sz="2000" dirty="0">
                <a:solidFill>
                  <a:srgbClr val="FF8AD8"/>
                </a:solidFill>
              </a:rPr>
              <a:t>Python Common </a:t>
            </a:r>
            <a:r>
              <a:rPr lang="en-US" sz="2000" i="1" dirty="0">
                <a:solidFill>
                  <a:srgbClr val="FF8AD8"/>
                </a:solidFill>
              </a:rPr>
              <a:t>Immutable</a:t>
            </a:r>
            <a:r>
              <a:rPr lang="en-US" sz="2000" dirty="0">
                <a:solidFill>
                  <a:srgbClr val="FF8AD8"/>
                </a:solidFill>
              </a:rPr>
              <a:t> Types</a:t>
            </a:r>
          </a:p>
          <a:p>
            <a:pPr fontAlgn="base"/>
            <a:r>
              <a:rPr lang="en-US" sz="1500" dirty="0">
                <a:solidFill>
                  <a:srgbClr val="FFC000"/>
                </a:solidFill>
              </a:rPr>
              <a:t>numbers:</a:t>
            </a:r>
            <a:r>
              <a:rPr lang="en-US" sz="1500" dirty="0"/>
              <a:t> </a:t>
            </a:r>
            <a:r>
              <a:rPr lang="en-US" sz="1500" dirty="0" err="1"/>
              <a:t>int</a:t>
            </a:r>
            <a:r>
              <a:rPr lang="en-US" sz="1500" dirty="0"/>
              <a:t>(), float(), complex()</a:t>
            </a:r>
          </a:p>
          <a:p>
            <a:pPr fontAlgn="base"/>
            <a:r>
              <a:rPr lang="en-US" sz="1500" dirty="0"/>
              <a:t>immutable sequences: </a:t>
            </a:r>
            <a:r>
              <a:rPr lang="en-US" sz="1500" dirty="0" err="1">
                <a:solidFill>
                  <a:srgbClr val="FFC000"/>
                </a:solidFill>
              </a:rPr>
              <a:t>str</a:t>
            </a:r>
            <a:r>
              <a:rPr lang="en-US" sz="1500" dirty="0">
                <a:solidFill>
                  <a:srgbClr val="FFC000"/>
                </a:solidFill>
              </a:rPr>
              <a:t>(), tuple(), </a:t>
            </a:r>
            <a:r>
              <a:rPr lang="en-US" sz="1500" dirty="0" err="1">
                <a:solidFill>
                  <a:srgbClr val="FFC000"/>
                </a:solidFill>
              </a:rPr>
              <a:t>frozenset</a:t>
            </a:r>
            <a:r>
              <a:rPr lang="en-US" sz="1500" dirty="0">
                <a:solidFill>
                  <a:srgbClr val="FFC000"/>
                </a:solidFill>
              </a:rPr>
              <a:t>(), bytes()</a:t>
            </a:r>
          </a:p>
          <a:p>
            <a:pPr marL="0" indent="0" fontAlgn="base">
              <a:buNone/>
            </a:pPr>
            <a:endParaRPr lang="en-US" sz="1500" dirty="0">
              <a:solidFill>
                <a:srgbClr val="FFC000"/>
              </a:solidFill>
            </a:endParaRPr>
          </a:p>
          <a:p>
            <a:pPr marL="0" indent="0" fontAlgn="base">
              <a:buNone/>
            </a:pPr>
            <a:r>
              <a:rPr lang="en-US" sz="2000" dirty="0">
                <a:solidFill>
                  <a:srgbClr val="FF8AD8"/>
                </a:solidFill>
              </a:rPr>
              <a:t>Common </a:t>
            </a:r>
            <a:r>
              <a:rPr lang="en-US" sz="2000" i="1" dirty="0">
                <a:solidFill>
                  <a:srgbClr val="FF8AD8"/>
                </a:solidFill>
              </a:rPr>
              <a:t>mutable</a:t>
            </a:r>
            <a:r>
              <a:rPr lang="en-US" sz="2000" dirty="0">
                <a:solidFill>
                  <a:srgbClr val="FF8AD8"/>
                </a:solidFill>
              </a:rPr>
              <a:t> types (almost everything else):</a:t>
            </a:r>
          </a:p>
          <a:p>
            <a:pPr fontAlgn="base"/>
            <a:r>
              <a:rPr lang="en-US" sz="1400" dirty="0"/>
              <a:t>mutable sequences: </a:t>
            </a:r>
            <a:r>
              <a:rPr lang="en-US" sz="1400" dirty="0">
                <a:solidFill>
                  <a:srgbClr val="FFC000"/>
                </a:solidFill>
              </a:rPr>
              <a:t>list(),</a:t>
            </a:r>
            <a:r>
              <a:rPr lang="en-US" sz="1400" dirty="0"/>
              <a:t> </a:t>
            </a:r>
            <a:r>
              <a:rPr lang="en-US" sz="1400" dirty="0" err="1"/>
              <a:t>bytearray</a:t>
            </a:r>
            <a:r>
              <a:rPr lang="en-US" sz="1400" dirty="0"/>
              <a:t>()</a:t>
            </a:r>
          </a:p>
          <a:p>
            <a:pPr fontAlgn="base"/>
            <a:r>
              <a:rPr lang="en-US" sz="1400" dirty="0"/>
              <a:t>set type: </a:t>
            </a:r>
            <a:r>
              <a:rPr lang="en-US" sz="1400" dirty="0">
                <a:solidFill>
                  <a:srgbClr val="FFC000"/>
                </a:solidFill>
              </a:rPr>
              <a:t>set()</a:t>
            </a:r>
          </a:p>
          <a:p>
            <a:pPr fontAlgn="base"/>
            <a:r>
              <a:rPr lang="en-US" sz="1400" dirty="0"/>
              <a:t>mapping type: </a:t>
            </a:r>
            <a:r>
              <a:rPr lang="en-US" sz="1400" dirty="0" err="1">
                <a:solidFill>
                  <a:srgbClr val="FFC000"/>
                </a:solidFill>
              </a:rPr>
              <a:t>dict</a:t>
            </a:r>
            <a:r>
              <a:rPr lang="en-US" sz="1400" dirty="0">
                <a:solidFill>
                  <a:srgbClr val="FFC000"/>
                </a:solidFill>
              </a:rPr>
              <a:t>()</a:t>
            </a:r>
          </a:p>
          <a:p>
            <a:pPr fontAlgn="base"/>
            <a:r>
              <a:rPr lang="en-US" sz="1400" dirty="0"/>
              <a:t>classes, class instances</a:t>
            </a:r>
          </a:p>
          <a:p>
            <a:pPr marL="0" indent="0" fontAlgn="base">
              <a:buNone/>
            </a:pPr>
            <a:endParaRPr lang="en-US" dirty="0"/>
          </a:p>
          <a:p>
            <a:pPr fontAlgn="base"/>
            <a:r>
              <a:rPr lang="en-US" dirty="0"/>
              <a:t>One trick to quickly test if a type is mutable or not, is to use </a:t>
            </a:r>
            <a:r>
              <a:rPr lang="en-US" dirty="0">
                <a:solidFill>
                  <a:srgbClr val="FFC000"/>
                </a:solidFill>
              </a:rPr>
              <a:t>id()</a:t>
            </a:r>
            <a:r>
              <a:rPr lang="en-US" dirty="0">
                <a:solidFill>
                  <a:srgbClr val="C00000"/>
                </a:solidFill>
              </a:rPr>
              <a:t> </a:t>
            </a:r>
            <a:r>
              <a:rPr lang="en-US" dirty="0"/>
              <a:t>built-in function.  </a:t>
            </a:r>
            <a:r>
              <a:rPr lang="en-US" dirty="0">
                <a:solidFill>
                  <a:srgbClr val="FFFF00"/>
                </a:solidFill>
              </a:rPr>
              <a:t>(examples on next page)</a:t>
            </a:r>
          </a:p>
          <a:p>
            <a:endParaRPr lang="en-US" dirty="0"/>
          </a:p>
        </p:txBody>
      </p:sp>
    </p:spTree>
    <p:extLst>
      <p:ext uri="{BB962C8B-B14F-4D97-AF65-F5344CB8AC3E}">
        <p14:creationId xmlns:p14="http://schemas.microsoft.com/office/powerpoint/2010/main" val="11874160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5D80194B-D1AF-405D-B088-65FE2AC6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3" y="5496552"/>
            <a:ext cx="12180353" cy="13697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6DDA3D29-E716-4F33-AB4C-8ED10BB364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7" name="Freeform 5">
              <a:extLst>
                <a:ext uri="{FF2B5EF4-FFF2-40B4-BE49-F238E27FC236}">
                  <a16:creationId xmlns:a16="http://schemas.microsoft.com/office/drawing/2014/main" id="{5D79944B-9254-4463-AD5B-36257D494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6">
              <a:extLst>
                <a:ext uri="{FF2B5EF4-FFF2-40B4-BE49-F238E27FC236}">
                  <a16:creationId xmlns:a16="http://schemas.microsoft.com/office/drawing/2014/main" id="{8DDA31B6-BB0C-47FB-B78E-A35B59D8B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7">
              <a:extLst>
                <a:ext uri="{FF2B5EF4-FFF2-40B4-BE49-F238E27FC236}">
                  <a16:creationId xmlns:a16="http://schemas.microsoft.com/office/drawing/2014/main" id="{B460420D-1A32-4F29-8E6A-0BF0E3A59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8">
              <a:extLst>
                <a:ext uri="{FF2B5EF4-FFF2-40B4-BE49-F238E27FC236}">
                  <a16:creationId xmlns:a16="http://schemas.microsoft.com/office/drawing/2014/main" id="{5744D7E2-E0C1-445D-81C0-6C9E382D5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9">
              <a:extLst>
                <a:ext uri="{FF2B5EF4-FFF2-40B4-BE49-F238E27FC236}">
                  <a16:creationId xmlns:a16="http://schemas.microsoft.com/office/drawing/2014/main" id="{5CE3C75D-E7AA-450E-AE72-A8F8660A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0">
              <a:extLst>
                <a:ext uri="{FF2B5EF4-FFF2-40B4-BE49-F238E27FC236}">
                  <a16:creationId xmlns:a16="http://schemas.microsoft.com/office/drawing/2014/main" id="{4E82641D-7380-4EBC-A0B4-A21F9B703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1">
              <a:extLst>
                <a:ext uri="{FF2B5EF4-FFF2-40B4-BE49-F238E27FC236}">
                  <a16:creationId xmlns:a16="http://schemas.microsoft.com/office/drawing/2014/main" id="{06D3136D-2941-41F5-9CA6-0CD6378DB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2">
              <a:extLst>
                <a:ext uri="{FF2B5EF4-FFF2-40B4-BE49-F238E27FC236}">
                  <a16:creationId xmlns:a16="http://schemas.microsoft.com/office/drawing/2014/main" id="{459DAFD1-A8B5-4AF5-BBC4-82DBC67B68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3">
              <a:extLst>
                <a:ext uri="{FF2B5EF4-FFF2-40B4-BE49-F238E27FC236}">
                  <a16:creationId xmlns:a16="http://schemas.microsoft.com/office/drawing/2014/main" id="{73B5597B-C549-4923-9582-01359B7ED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14">
              <a:extLst>
                <a:ext uri="{FF2B5EF4-FFF2-40B4-BE49-F238E27FC236}">
                  <a16:creationId xmlns:a16="http://schemas.microsoft.com/office/drawing/2014/main" id="{484FB59A-C29A-4BC3-AED4-5CBDEEBF8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15">
              <a:extLst>
                <a:ext uri="{FF2B5EF4-FFF2-40B4-BE49-F238E27FC236}">
                  <a16:creationId xmlns:a16="http://schemas.microsoft.com/office/drawing/2014/main" id="{3E875A1F-55ED-4D78-BFCD-DEAB4B1F2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8" name="Freeform 16">
              <a:extLst>
                <a:ext uri="{FF2B5EF4-FFF2-40B4-BE49-F238E27FC236}">
                  <a16:creationId xmlns:a16="http://schemas.microsoft.com/office/drawing/2014/main" id="{1AF6A9C4-B5C0-45CF-BEA4-E5E138FB5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9" name="Freeform 17">
              <a:extLst>
                <a:ext uri="{FF2B5EF4-FFF2-40B4-BE49-F238E27FC236}">
                  <a16:creationId xmlns:a16="http://schemas.microsoft.com/office/drawing/2014/main" id="{B7A35A07-8906-46C9-A385-386C890B42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8">
              <a:extLst>
                <a:ext uri="{FF2B5EF4-FFF2-40B4-BE49-F238E27FC236}">
                  <a16:creationId xmlns:a16="http://schemas.microsoft.com/office/drawing/2014/main" id="{EDC56392-B772-4465-9844-E65545FE3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9">
              <a:extLst>
                <a:ext uri="{FF2B5EF4-FFF2-40B4-BE49-F238E27FC236}">
                  <a16:creationId xmlns:a16="http://schemas.microsoft.com/office/drawing/2014/main" id="{4E1EB07B-37CA-4168-8167-98F2E181C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0">
              <a:extLst>
                <a:ext uri="{FF2B5EF4-FFF2-40B4-BE49-F238E27FC236}">
                  <a16:creationId xmlns:a16="http://schemas.microsoft.com/office/drawing/2014/main" id="{F79CCCC1-44E4-40E6-BEC7-4D67883CA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1">
              <a:extLst>
                <a:ext uri="{FF2B5EF4-FFF2-40B4-BE49-F238E27FC236}">
                  <a16:creationId xmlns:a16="http://schemas.microsoft.com/office/drawing/2014/main" id="{BA2BCCEB-7B0D-4604-A0D9-C97985394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2">
              <a:extLst>
                <a:ext uri="{FF2B5EF4-FFF2-40B4-BE49-F238E27FC236}">
                  <a16:creationId xmlns:a16="http://schemas.microsoft.com/office/drawing/2014/main" id="{3E9BE4C6-A966-4993-B450-34D205DCE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5" name="Freeform 23">
              <a:extLst>
                <a:ext uri="{FF2B5EF4-FFF2-40B4-BE49-F238E27FC236}">
                  <a16:creationId xmlns:a16="http://schemas.microsoft.com/office/drawing/2014/main" id="{D6D0BD97-50C4-4381-B670-2D0ADD588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67" name="Rectangle 66">
            <a:extLst>
              <a:ext uri="{FF2B5EF4-FFF2-40B4-BE49-F238E27FC236}">
                <a16:creationId xmlns:a16="http://schemas.microsoft.com/office/drawing/2014/main" id="{853416A0-D066-471E-908D-8E53BC00F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 y="-6705"/>
            <a:ext cx="12194122" cy="55683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37A62D-1DFC-F444-B99F-C1E42B967217}"/>
              </a:ext>
            </a:extLst>
          </p:cNvPr>
          <p:cNvPicPr>
            <a:picLocks noChangeAspect="1"/>
          </p:cNvPicPr>
          <p:nvPr/>
        </p:nvPicPr>
        <p:blipFill>
          <a:blip r:embed="rId2"/>
          <a:stretch>
            <a:fillRect/>
          </a:stretch>
        </p:blipFill>
        <p:spPr>
          <a:xfrm>
            <a:off x="1452009" y="1476481"/>
            <a:ext cx="2399923" cy="2344963"/>
          </a:xfrm>
          <a:prstGeom prst="rect">
            <a:avLst/>
          </a:prstGeom>
          <a:ln>
            <a:solidFill>
              <a:schemeClr val="tx1"/>
            </a:solidFill>
          </a:ln>
        </p:spPr>
      </p:pic>
      <p:pic>
        <p:nvPicPr>
          <p:cNvPr id="4" name="Content Placeholder 3">
            <a:extLst>
              <a:ext uri="{FF2B5EF4-FFF2-40B4-BE49-F238E27FC236}">
                <a16:creationId xmlns:a16="http://schemas.microsoft.com/office/drawing/2014/main" id="{0A186492-0BEC-0C40-8F1C-734FB2E26ACF}"/>
              </a:ext>
            </a:extLst>
          </p:cNvPr>
          <p:cNvPicPr>
            <a:picLocks noGrp="1" noChangeAspect="1"/>
          </p:cNvPicPr>
          <p:nvPr>
            <p:ph idx="4294967295"/>
          </p:nvPr>
        </p:nvPicPr>
        <p:blipFill>
          <a:blip r:embed="rId3"/>
          <a:stretch>
            <a:fillRect/>
          </a:stretch>
        </p:blipFill>
        <p:spPr>
          <a:xfrm>
            <a:off x="5408423" y="1506183"/>
            <a:ext cx="6029168" cy="2301733"/>
          </a:xfrm>
          <a:prstGeom prst="rect">
            <a:avLst/>
          </a:prstGeom>
          <a:ln>
            <a:solidFill>
              <a:schemeClr val="tx1"/>
            </a:solidFill>
          </a:ln>
        </p:spPr>
      </p:pic>
      <p:sp>
        <p:nvSpPr>
          <p:cNvPr id="45" name="Title 1">
            <a:extLst>
              <a:ext uri="{FF2B5EF4-FFF2-40B4-BE49-F238E27FC236}">
                <a16:creationId xmlns:a16="http://schemas.microsoft.com/office/drawing/2014/main" id="{8B0E800B-20BA-C844-A5BF-A549981E0D4C}"/>
              </a:ext>
            </a:extLst>
          </p:cNvPr>
          <p:cNvSpPr txBox="1">
            <a:spLocks/>
          </p:cNvSpPr>
          <p:nvPr/>
        </p:nvSpPr>
        <p:spPr>
          <a:xfrm>
            <a:off x="3088513" y="176054"/>
            <a:ext cx="6230857" cy="1230570"/>
          </a:xfrm>
          <a:prstGeom prst="rect">
            <a:avLst/>
          </a:prstGeom>
        </p:spPr>
        <p:txBody>
          <a:bodyPr anchor="t">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a:r>
              <a:rPr lang="en-US" sz="3600" dirty="0">
                <a:solidFill>
                  <a:schemeClr val="accent1"/>
                </a:solidFill>
              </a:rPr>
              <a:t>Using id() to determine mutability</a:t>
            </a:r>
          </a:p>
        </p:txBody>
      </p:sp>
      <p:sp>
        <p:nvSpPr>
          <p:cNvPr id="6" name="TextBox 5">
            <a:extLst>
              <a:ext uri="{FF2B5EF4-FFF2-40B4-BE49-F238E27FC236}">
                <a16:creationId xmlns:a16="http://schemas.microsoft.com/office/drawing/2014/main" id="{2E3B10C5-071F-7644-9E19-C398B5B10EBB}"/>
              </a:ext>
            </a:extLst>
          </p:cNvPr>
          <p:cNvSpPr txBox="1"/>
          <p:nvPr/>
        </p:nvSpPr>
        <p:spPr>
          <a:xfrm>
            <a:off x="2053056" y="1000743"/>
            <a:ext cx="1285103" cy="369332"/>
          </a:xfrm>
          <a:prstGeom prst="rect">
            <a:avLst/>
          </a:prstGeom>
          <a:noFill/>
        </p:spPr>
        <p:txBody>
          <a:bodyPr wrap="square" rtlCol="0">
            <a:spAutoFit/>
          </a:bodyPr>
          <a:lstStyle/>
          <a:p>
            <a:r>
              <a:rPr lang="en-US" u="sng" dirty="0"/>
              <a:t>Integer</a:t>
            </a:r>
          </a:p>
        </p:txBody>
      </p:sp>
      <p:sp>
        <p:nvSpPr>
          <p:cNvPr id="66" name="TextBox 65">
            <a:extLst>
              <a:ext uri="{FF2B5EF4-FFF2-40B4-BE49-F238E27FC236}">
                <a16:creationId xmlns:a16="http://schemas.microsoft.com/office/drawing/2014/main" id="{99F35C1F-4844-1240-8AF1-29FE7D2FDF84}"/>
              </a:ext>
            </a:extLst>
          </p:cNvPr>
          <p:cNvSpPr txBox="1"/>
          <p:nvPr/>
        </p:nvSpPr>
        <p:spPr>
          <a:xfrm>
            <a:off x="7512802" y="933562"/>
            <a:ext cx="1285103" cy="369332"/>
          </a:xfrm>
          <a:prstGeom prst="rect">
            <a:avLst/>
          </a:prstGeom>
          <a:noFill/>
        </p:spPr>
        <p:txBody>
          <a:bodyPr wrap="square" rtlCol="0">
            <a:spAutoFit/>
          </a:bodyPr>
          <a:lstStyle/>
          <a:p>
            <a:r>
              <a:rPr lang="en-US" u="sng" dirty="0"/>
              <a:t>List</a:t>
            </a:r>
          </a:p>
        </p:txBody>
      </p:sp>
      <p:sp>
        <p:nvSpPr>
          <p:cNvPr id="7" name="TextBox 6">
            <a:extLst>
              <a:ext uri="{FF2B5EF4-FFF2-40B4-BE49-F238E27FC236}">
                <a16:creationId xmlns:a16="http://schemas.microsoft.com/office/drawing/2014/main" id="{8C9CF0E3-EF51-9A4F-8364-04E953E18E0B}"/>
              </a:ext>
            </a:extLst>
          </p:cNvPr>
          <p:cNvSpPr txBox="1"/>
          <p:nvPr/>
        </p:nvSpPr>
        <p:spPr>
          <a:xfrm>
            <a:off x="1130896" y="4077665"/>
            <a:ext cx="3746983" cy="1169551"/>
          </a:xfrm>
          <a:prstGeom prst="rect">
            <a:avLst/>
          </a:prstGeom>
          <a:noFill/>
        </p:spPr>
        <p:txBody>
          <a:bodyPr wrap="square" rtlCol="0">
            <a:spAutoFit/>
          </a:bodyPr>
          <a:lstStyle/>
          <a:p>
            <a:r>
              <a:rPr lang="en-US" sz="1400" dirty="0"/>
              <a:t>When we change “x” above it becomes a new object. Integers are immutable, meaning we can not change them in place.</a:t>
            </a:r>
          </a:p>
          <a:p>
            <a:r>
              <a:rPr lang="en-US" sz="1400" dirty="0"/>
              <a:t>NOTE: The ids are different with the first variable “x” and the second one</a:t>
            </a:r>
          </a:p>
        </p:txBody>
      </p:sp>
      <p:sp>
        <p:nvSpPr>
          <p:cNvPr id="68" name="TextBox 67">
            <a:extLst>
              <a:ext uri="{FF2B5EF4-FFF2-40B4-BE49-F238E27FC236}">
                <a16:creationId xmlns:a16="http://schemas.microsoft.com/office/drawing/2014/main" id="{336A47B5-0BA6-3844-A3E2-1E1132898265}"/>
              </a:ext>
            </a:extLst>
          </p:cNvPr>
          <p:cNvSpPr txBox="1"/>
          <p:nvPr/>
        </p:nvSpPr>
        <p:spPr>
          <a:xfrm>
            <a:off x="5606059" y="4067458"/>
            <a:ext cx="5799067" cy="1169551"/>
          </a:xfrm>
          <a:prstGeom prst="rect">
            <a:avLst/>
          </a:prstGeom>
          <a:noFill/>
        </p:spPr>
        <p:txBody>
          <a:bodyPr wrap="square" rtlCol="0">
            <a:spAutoFit/>
          </a:bodyPr>
          <a:lstStyle/>
          <a:p>
            <a:r>
              <a:rPr lang="en-US" sz="1400" dirty="0"/>
              <a:t>Python lists, on the other hand are mutable- meaning we CAN change them. Note: we create list, L1 with three strings and check its ID.</a:t>
            </a:r>
          </a:p>
          <a:p>
            <a:r>
              <a:rPr lang="en-US" sz="1400" dirty="0"/>
              <a:t>When we later remove one of its included objects by using the pop() method, the id remains the same</a:t>
            </a:r>
          </a:p>
        </p:txBody>
      </p:sp>
    </p:spTree>
    <p:extLst>
      <p:ext uri="{BB962C8B-B14F-4D97-AF65-F5344CB8AC3E}">
        <p14:creationId xmlns:p14="http://schemas.microsoft.com/office/powerpoint/2010/main" val="130222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8" name="Rectangle 57">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ight Pointing Backhand Index">
            <a:extLst>
              <a:ext uri="{FF2B5EF4-FFF2-40B4-BE49-F238E27FC236}">
                <a16:creationId xmlns:a16="http://schemas.microsoft.com/office/drawing/2014/main" id="{8119C126-8934-4D2A-AB70-1E8E5E1F9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56740" y="321731"/>
            <a:ext cx="3477458" cy="3477458"/>
          </a:xfrm>
          <a:prstGeom prst="rect">
            <a:avLst/>
          </a:prstGeom>
          <a:ln w="12700">
            <a:noFill/>
          </a:ln>
        </p:spPr>
      </p:pic>
      <p:grpSp>
        <p:nvGrpSpPr>
          <p:cNvPr id="60" name="Group 59">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1"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DE45395-2D83-2A4C-8DA3-CA63BA1C36B5}"/>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a:t>Different Ways to create Python Lists?</a:t>
            </a:r>
          </a:p>
        </p:txBody>
      </p:sp>
    </p:spTree>
    <p:extLst>
      <p:ext uri="{BB962C8B-B14F-4D97-AF65-F5344CB8AC3E}">
        <p14:creationId xmlns:p14="http://schemas.microsoft.com/office/powerpoint/2010/main" val="73382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0"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1"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9" name="Group 88">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0" name="Rectangle 89">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Isosceles Triangle 90">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4" name="Rectangle 93">
            <a:extLst>
              <a:ext uri="{FF2B5EF4-FFF2-40B4-BE49-F238E27FC236}">
                <a16:creationId xmlns:a16="http://schemas.microsoft.com/office/drawing/2014/main" id="{5327CD12-A6CF-489C-ADCF-17D7E56C7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B4E48C8E-1009-4750-9630-436223C9EE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70ACFF1E-E5E6-43E9-A5B7-33E0BEBD6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C217FABC-C638-4392-847B-1D5D24ACF2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7">
              <a:extLst>
                <a:ext uri="{FF2B5EF4-FFF2-40B4-BE49-F238E27FC236}">
                  <a16:creationId xmlns:a16="http://schemas.microsoft.com/office/drawing/2014/main" id="{5F4D7986-89F7-4A82-BCE1-D3748FA194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086EDA91-62A8-4A58-8FD1-50579B98CC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a:extLst>
                <a:ext uri="{FF2B5EF4-FFF2-40B4-BE49-F238E27FC236}">
                  <a16:creationId xmlns:a16="http://schemas.microsoft.com/office/drawing/2014/main" id="{D2FE2666-E34E-4114-988D-0D6E0E7EFE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30447EE7-0C29-4B15-AABB-C0C4A8F6A7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D5347D5C-1205-4D74-AA55-A6AC8C781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13696D3F-405F-490D-AF68-9BBDC7DDDA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8194048F-FCD0-4944-9723-14BFD07155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F634E52A-02AD-4955-AA3F-8E8935F41F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99E661E3-26F4-4992-B424-91AAE0A006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65FC5C1D-91B5-4EBF-9A3E-BB5DC1E2A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6D39CDA7-D7D3-4FED-B2BA-40464AA42D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F7F716E2-501F-47E8-9626-D9EC5492C1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3074FC5C-533A-4B99-8B9E-ED1C65AE6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00EDCFC2-0B77-4D95-8F8E-DB60A85F2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974CB405-A36B-4456-9DE3-EBE212552F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
              <a:extLst>
                <a:ext uri="{FF2B5EF4-FFF2-40B4-BE49-F238E27FC236}">
                  <a16:creationId xmlns:a16="http://schemas.microsoft.com/office/drawing/2014/main" id="{BD84B494-4095-4E61-B65F-34F5C6BC8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
              <a:extLst>
                <a:ext uri="{FF2B5EF4-FFF2-40B4-BE49-F238E27FC236}">
                  <a16:creationId xmlns:a16="http://schemas.microsoft.com/office/drawing/2014/main" id="{33484AA0-BE6E-4F8B-85CF-9C4C750FF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C7D38E5F-6E59-41DA-B3CA-6AD28BF642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3893141"/>
            <a:ext cx="8845667" cy="1771275"/>
            <a:chOff x="1669293" y="3893141"/>
            <a:chExt cx="8845667" cy="1771275"/>
          </a:xfrm>
        </p:grpSpPr>
        <p:sp>
          <p:nvSpPr>
            <p:cNvPr id="118" name="Isosceles Triangle 39">
              <a:extLst>
                <a:ext uri="{FF2B5EF4-FFF2-40B4-BE49-F238E27FC236}">
                  <a16:creationId xmlns:a16="http://schemas.microsoft.com/office/drawing/2014/main" id="{9AF9BC5C-44FD-4080-8C54-CC4E5F83FC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A884903-3516-494A-B966-3E7651567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CDE502-666F-314B-B6EC-25B6CB65785D}"/>
              </a:ext>
            </a:extLst>
          </p:cNvPr>
          <p:cNvSpPr>
            <a:spLocks noGrp="1"/>
          </p:cNvSpPr>
          <p:nvPr>
            <p:ph type="title"/>
          </p:nvPr>
        </p:nvSpPr>
        <p:spPr>
          <a:xfrm>
            <a:off x="1759236" y="3980237"/>
            <a:ext cx="8672295" cy="727748"/>
          </a:xfrm>
        </p:spPr>
        <p:txBody>
          <a:bodyPr vert="horz" lIns="228600" tIns="228600" rIns="228600" bIns="0" rtlCol="0" anchor="b">
            <a:normAutofit/>
          </a:bodyPr>
          <a:lstStyle/>
          <a:p>
            <a:pPr>
              <a:lnSpc>
                <a:spcPct val="80000"/>
              </a:lnSpc>
            </a:pPr>
            <a:r>
              <a:rPr lang="en-US" sz="3100"/>
              <a:t>1- Using Square Brackets to Create a List – “list display”</a:t>
            </a:r>
          </a:p>
        </p:txBody>
      </p:sp>
      <p:sp>
        <p:nvSpPr>
          <p:cNvPr id="121" name="Rectangle 120">
            <a:extLst>
              <a:ext uri="{FF2B5EF4-FFF2-40B4-BE49-F238E27FC236}">
                <a16:creationId xmlns:a16="http://schemas.microsoft.com/office/drawing/2014/main" id="{D2019510-1F68-48FE-8C72-905BF5582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032" y="1179555"/>
            <a:ext cx="8850737" cy="262144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F780561F-D6BB-0F49-A042-AF6E063B3FD5}"/>
              </a:ext>
            </a:extLst>
          </p:cNvPr>
          <p:cNvPicPr>
            <a:picLocks noGrp="1" noChangeAspect="1"/>
          </p:cNvPicPr>
          <p:nvPr>
            <p:ph idx="1"/>
          </p:nvPr>
        </p:nvPicPr>
        <p:blipFill>
          <a:blip r:embed="rId2"/>
          <a:stretch>
            <a:fillRect/>
          </a:stretch>
        </p:blipFill>
        <p:spPr>
          <a:xfrm>
            <a:off x="2413305" y="1487702"/>
            <a:ext cx="7396605" cy="1602030"/>
          </a:xfrm>
          <a:prstGeom prst="rect">
            <a:avLst/>
          </a:prstGeom>
          <a:ln w="12700">
            <a:solidFill>
              <a:schemeClr val="tx1"/>
            </a:solidFill>
          </a:ln>
        </p:spPr>
      </p:pic>
    </p:spTree>
    <p:extLst>
      <p:ext uri="{BB962C8B-B14F-4D97-AF65-F5344CB8AC3E}">
        <p14:creationId xmlns:p14="http://schemas.microsoft.com/office/powerpoint/2010/main" val="3082728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0"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1"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9" name="Group 88">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0" name="Rectangle 89">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Isosceles Triangle 90">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4" name="Rectangle 93">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Rectangle 116">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bject&#13;&#10;&#13;&#10;Description automatically generated">
            <a:extLst>
              <a:ext uri="{FF2B5EF4-FFF2-40B4-BE49-F238E27FC236}">
                <a16:creationId xmlns:a16="http://schemas.microsoft.com/office/drawing/2014/main" id="{6B9BCE12-B374-FC4D-9172-5A71B14484BD}"/>
              </a:ext>
            </a:extLst>
          </p:cNvPr>
          <p:cNvPicPr>
            <a:picLocks noChangeAspect="1"/>
          </p:cNvPicPr>
          <p:nvPr/>
        </p:nvPicPr>
        <p:blipFill>
          <a:blip r:embed="rId2"/>
          <a:stretch>
            <a:fillRect/>
          </a:stretch>
        </p:blipFill>
        <p:spPr>
          <a:xfrm>
            <a:off x="318979" y="1025865"/>
            <a:ext cx="11552981" cy="2069190"/>
          </a:xfrm>
          <a:prstGeom prst="rect">
            <a:avLst/>
          </a:prstGeom>
          <a:ln w="12700">
            <a:solidFill>
              <a:schemeClr val="tx1"/>
            </a:solidFill>
          </a:ln>
        </p:spPr>
      </p:pic>
      <p:grpSp>
        <p:nvGrpSpPr>
          <p:cNvPr id="119" name="Group 118">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20"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CDE502-666F-314B-B6EC-25B6CB65785D}"/>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400"/>
              <a:t>2- Using  The built-in Type Constructor to Create a List</a:t>
            </a:r>
          </a:p>
        </p:txBody>
      </p:sp>
      <p:pic>
        <p:nvPicPr>
          <p:cNvPr id="6" name="Picture 5">
            <a:extLst>
              <a:ext uri="{FF2B5EF4-FFF2-40B4-BE49-F238E27FC236}">
                <a16:creationId xmlns:a16="http://schemas.microsoft.com/office/drawing/2014/main" id="{A8D2107F-7FC4-B541-A68E-0E2ACAFCF05A}"/>
              </a:ext>
            </a:extLst>
          </p:cNvPr>
          <p:cNvPicPr>
            <a:picLocks noChangeAspect="1"/>
          </p:cNvPicPr>
          <p:nvPr/>
        </p:nvPicPr>
        <p:blipFill>
          <a:blip r:embed="rId3"/>
          <a:stretch>
            <a:fillRect/>
          </a:stretch>
        </p:blipFill>
        <p:spPr>
          <a:xfrm>
            <a:off x="418343" y="3261638"/>
            <a:ext cx="1663700" cy="774700"/>
          </a:xfrm>
          <a:prstGeom prst="rect">
            <a:avLst/>
          </a:prstGeom>
          <a:ln>
            <a:solidFill>
              <a:schemeClr val="tx1"/>
            </a:solidFill>
          </a:ln>
        </p:spPr>
      </p:pic>
      <p:sp>
        <p:nvSpPr>
          <p:cNvPr id="8" name="TextBox 7">
            <a:extLst>
              <a:ext uri="{FF2B5EF4-FFF2-40B4-BE49-F238E27FC236}">
                <a16:creationId xmlns:a16="http://schemas.microsoft.com/office/drawing/2014/main" id="{EECD8EEA-678C-9F48-B1F2-473C9FF81B15}"/>
              </a:ext>
            </a:extLst>
          </p:cNvPr>
          <p:cNvSpPr txBox="1"/>
          <p:nvPr/>
        </p:nvSpPr>
        <p:spPr>
          <a:xfrm>
            <a:off x="2689125" y="3437019"/>
            <a:ext cx="7220984" cy="369332"/>
          </a:xfrm>
          <a:prstGeom prst="rect">
            <a:avLst/>
          </a:prstGeom>
          <a:noFill/>
        </p:spPr>
        <p:txBody>
          <a:bodyPr wrap="square" rtlCol="0">
            <a:spAutoFit/>
          </a:bodyPr>
          <a:lstStyle/>
          <a:p>
            <a:r>
              <a:rPr lang="en-US" dirty="0">
                <a:solidFill>
                  <a:srgbClr val="C00000"/>
                </a:solidFill>
              </a:rPr>
              <a:t>Here we created a List from a String using the list() method</a:t>
            </a:r>
          </a:p>
        </p:txBody>
      </p:sp>
    </p:spTree>
    <p:extLst>
      <p:ext uri="{BB962C8B-B14F-4D97-AF65-F5344CB8AC3E}">
        <p14:creationId xmlns:p14="http://schemas.microsoft.com/office/powerpoint/2010/main" val="3435157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0"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1"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9" name="Group 88">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0" name="Rectangle 89">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Isosceles Triangle 90">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4" name="Rectangle 93">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Rectangle 116">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20"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CDE502-666F-314B-B6EC-25B6CB65785D}"/>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400" dirty="0"/>
              <a:t>3- Using List Comprehension to Create a List</a:t>
            </a:r>
          </a:p>
        </p:txBody>
      </p:sp>
      <p:sp>
        <p:nvSpPr>
          <p:cNvPr id="3" name="Rectangle 2">
            <a:extLst>
              <a:ext uri="{FF2B5EF4-FFF2-40B4-BE49-F238E27FC236}">
                <a16:creationId xmlns:a16="http://schemas.microsoft.com/office/drawing/2014/main" id="{31AA229D-DEF6-5B44-8900-99252D72E333}"/>
              </a:ext>
            </a:extLst>
          </p:cNvPr>
          <p:cNvSpPr/>
          <p:nvPr/>
        </p:nvSpPr>
        <p:spPr>
          <a:xfrm>
            <a:off x="256486" y="779593"/>
            <a:ext cx="5828134" cy="369332"/>
          </a:xfrm>
          <a:prstGeom prst="rect">
            <a:avLst/>
          </a:prstGeom>
          <a:solidFill>
            <a:schemeClr val="bg1">
              <a:lumMod val="95000"/>
            </a:schemeClr>
          </a:solidFill>
          <a:ln>
            <a:solidFill>
              <a:schemeClr val="tx1"/>
            </a:solidFill>
          </a:ln>
        </p:spPr>
        <p:txBody>
          <a:bodyPr wrap="none">
            <a:spAutoFit/>
          </a:bodyPr>
          <a:lstStyle/>
          <a:p>
            <a:r>
              <a:rPr lang="en-US" dirty="0" err="1">
                <a:solidFill>
                  <a:srgbClr val="C00000"/>
                </a:solidFill>
              </a:rPr>
              <a:t>new_list</a:t>
            </a:r>
            <a:r>
              <a:rPr lang="en-US" dirty="0">
                <a:solidFill>
                  <a:srgbClr val="C00000"/>
                </a:solidFill>
              </a:rPr>
              <a:t> = [ </a:t>
            </a:r>
            <a:r>
              <a:rPr lang="en-US" dirty="0"/>
              <a:t>expression</a:t>
            </a:r>
            <a:r>
              <a:rPr lang="en-US" dirty="0">
                <a:solidFill>
                  <a:srgbClr val="C00000"/>
                </a:solidFill>
              </a:rPr>
              <a:t> </a:t>
            </a:r>
            <a:r>
              <a:rPr lang="en-US" b="1" dirty="0">
                <a:solidFill>
                  <a:srgbClr val="C00000"/>
                </a:solidFill>
              </a:rPr>
              <a:t>for</a:t>
            </a:r>
            <a:r>
              <a:rPr lang="en-US" dirty="0">
                <a:solidFill>
                  <a:srgbClr val="C00000"/>
                </a:solidFill>
              </a:rPr>
              <a:t> </a:t>
            </a:r>
            <a:r>
              <a:rPr lang="en-US" dirty="0"/>
              <a:t>item </a:t>
            </a:r>
            <a:r>
              <a:rPr lang="en-US" b="1" dirty="0">
                <a:solidFill>
                  <a:srgbClr val="C00000"/>
                </a:solidFill>
              </a:rPr>
              <a:t>in</a:t>
            </a:r>
            <a:r>
              <a:rPr lang="en-US" dirty="0">
                <a:solidFill>
                  <a:srgbClr val="C00000"/>
                </a:solidFill>
              </a:rPr>
              <a:t> </a:t>
            </a:r>
            <a:r>
              <a:rPr lang="en-US" dirty="0"/>
              <a:t>list</a:t>
            </a:r>
            <a:r>
              <a:rPr lang="en-US" dirty="0">
                <a:solidFill>
                  <a:srgbClr val="C00000"/>
                </a:solidFill>
              </a:rPr>
              <a:t> </a:t>
            </a:r>
            <a:r>
              <a:rPr lang="en-US" b="1" dirty="0">
                <a:solidFill>
                  <a:srgbClr val="C00000"/>
                </a:solidFill>
              </a:rPr>
              <a:t>if</a:t>
            </a:r>
            <a:r>
              <a:rPr lang="en-US" dirty="0">
                <a:solidFill>
                  <a:srgbClr val="C00000"/>
                </a:solidFill>
              </a:rPr>
              <a:t> </a:t>
            </a:r>
            <a:r>
              <a:rPr lang="en-US" dirty="0"/>
              <a:t>conditional</a:t>
            </a:r>
            <a:r>
              <a:rPr lang="en-US" dirty="0">
                <a:solidFill>
                  <a:srgbClr val="C00000"/>
                </a:solidFill>
              </a:rPr>
              <a:t> ]</a:t>
            </a:r>
          </a:p>
        </p:txBody>
      </p:sp>
      <p:sp>
        <p:nvSpPr>
          <p:cNvPr id="5" name="Rectangle 4">
            <a:extLst>
              <a:ext uri="{FF2B5EF4-FFF2-40B4-BE49-F238E27FC236}">
                <a16:creationId xmlns:a16="http://schemas.microsoft.com/office/drawing/2014/main" id="{31937A8C-CE11-9945-8E9F-44C229ACC006}"/>
              </a:ext>
            </a:extLst>
          </p:cNvPr>
          <p:cNvSpPr/>
          <p:nvPr/>
        </p:nvSpPr>
        <p:spPr>
          <a:xfrm>
            <a:off x="70231" y="1726593"/>
            <a:ext cx="6096000" cy="1600438"/>
          </a:xfrm>
          <a:prstGeom prst="rect">
            <a:avLst/>
          </a:prstGeom>
        </p:spPr>
        <p:txBody>
          <a:bodyPr>
            <a:spAutoFit/>
          </a:bodyPr>
          <a:lstStyle/>
          <a:p>
            <a:pPr marL="342900" indent="-342900">
              <a:buFont typeface="+mj-lt"/>
              <a:buAutoNum type="arabicPeriod"/>
            </a:pPr>
            <a:r>
              <a:rPr lang="en-US" sz="1400" b="1" dirty="0" err="1">
                <a:latin typeface="Arial" panose="020B0604020202020204" pitchFamily="34" charset="0"/>
                <a:cs typeface="Arial" panose="020B0604020202020204" pitchFamily="34" charset="0"/>
              </a:rPr>
              <a:t>new_list</a:t>
            </a:r>
            <a:r>
              <a:rPr lang="en-US" sz="1400" b="1" dirty="0">
                <a:latin typeface="Arial" panose="020B0604020202020204" pitchFamily="34" charset="0"/>
                <a:cs typeface="Arial" panose="020B0604020202020204" pitchFamily="34" charset="0"/>
              </a:rPr>
              <a:t> - </a:t>
            </a:r>
            <a:r>
              <a:rPr lang="en-US" sz="1400" dirty="0">
                <a:latin typeface="Arial" panose="020B0604020202020204" pitchFamily="34" charset="0"/>
                <a:cs typeface="Arial" panose="020B0604020202020204" pitchFamily="34" charset="0"/>
              </a:rPr>
              <a:t>The variable we have defined that represents the new list we are creating from this statement</a:t>
            </a:r>
          </a:p>
          <a:p>
            <a:pPr marL="342900" indent="-342900">
              <a:buFont typeface="+mj-lt"/>
              <a:buAutoNum type="arabicPeriod"/>
            </a:pPr>
            <a:r>
              <a:rPr lang="en-US" sz="1400" b="1" dirty="0">
                <a:latin typeface="Arial" panose="020B0604020202020204" pitchFamily="34" charset="0"/>
                <a:cs typeface="Arial" panose="020B0604020202020204" pitchFamily="34" charset="0"/>
              </a:rPr>
              <a:t>Expression - </a:t>
            </a:r>
            <a:r>
              <a:rPr lang="en-US" sz="1400" dirty="0">
                <a:latin typeface="Arial" panose="020B0604020202020204" pitchFamily="34" charset="0"/>
                <a:cs typeface="Arial" panose="020B0604020202020204" pitchFamily="34" charset="0"/>
              </a:rPr>
              <a:t>Expression is based on the variable used for each element in the existing sequence. </a:t>
            </a:r>
          </a:p>
          <a:p>
            <a:pPr marL="342900" indent="-342900">
              <a:buFont typeface="+mj-lt"/>
              <a:buAutoNum type="arabicPeriod"/>
            </a:pPr>
            <a:r>
              <a:rPr lang="en-US" sz="1400" b="1" dirty="0">
                <a:latin typeface="Arial" panose="020B0604020202020204" pitchFamily="34" charset="0"/>
                <a:cs typeface="Arial" panose="020B0604020202020204" pitchFamily="34" charset="0"/>
              </a:rPr>
              <a:t>for item in - </a:t>
            </a:r>
            <a:r>
              <a:rPr lang="en-US" sz="1400" dirty="0">
                <a:latin typeface="Arial" panose="020B0604020202020204" pitchFamily="34" charset="0"/>
                <a:cs typeface="Arial" panose="020B0604020202020204" pitchFamily="34" charset="0"/>
              </a:rPr>
              <a:t> The word for followed by the variable name to use(from the expression), to apply to the existing sequence</a:t>
            </a:r>
          </a:p>
          <a:p>
            <a:pPr marL="342900" indent="-342900">
              <a:buFont typeface="+mj-lt"/>
              <a:buAutoNum type="arabicPeriod"/>
            </a:pPr>
            <a:r>
              <a:rPr lang="en-US" sz="1400" b="1" dirty="0">
                <a:latin typeface="Arial" panose="020B0604020202020204" pitchFamily="34" charset="0"/>
                <a:cs typeface="Arial" panose="020B0604020202020204" pitchFamily="34" charset="0"/>
              </a:rPr>
              <a:t>(</a:t>
            </a:r>
            <a:r>
              <a:rPr lang="en-US" sz="1400" b="1" i="1" dirty="0">
                <a:latin typeface="Arial" panose="020B0604020202020204" pitchFamily="34" charset="0"/>
                <a:cs typeface="Arial" panose="020B0604020202020204" pitchFamily="34" charset="0"/>
              </a:rPr>
              <a:t>optional</a:t>
            </a:r>
            <a:r>
              <a:rPr lang="en-US" sz="1400" b="1" dirty="0">
                <a:latin typeface="Arial" panose="020B0604020202020204" pitchFamily="34" charset="0"/>
                <a:cs typeface="Arial" panose="020B0604020202020204" pitchFamily="34" charset="0"/>
              </a:rPr>
              <a:t>) if filter -</a:t>
            </a:r>
            <a:r>
              <a:rPr lang="en-US" sz="1400" dirty="0">
                <a:latin typeface="Arial" panose="020B0604020202020204" pitchFamily="34" charset="0"/>
                <a:cs typeface="Arial" panose="020B0604020202020204" pitchFamily="34" charset="0"/>
              </a:rPr>
              <a:t> Apply a filter with an If-statement.</a:t>
            </a:r>
          </a:p>
        </p:txBody>
      </p:sp>
      <p:sp>
        <p:nvSpPr>
          <p:cNvPr id="7" name="TextBox 6">
            <a:extLst>
              <a:ext uri="{FF2B5EF4-FFF2-40B4-BE49-F238E27FC236}">
                <a16:creationId xmlns:a16="http://schemas.microsoft.com/office/drawing/2014/main" id="{E152FA6B-3DE2-804A-9B6F-F55DAE167B10}"/>
              </a:ext>
            </a:extLst>
          </p:cNvPr>
          <p:cNvSpPr txBox="1"/>
          <p:nvPr/>
        </p:nvSpPr>
        <p:spPr>
          <a:xfrm>
            <a:off x="637616" y="207876"/>
            <a:ext cx="3866940" cy="338554"/>
          </a:xfrm>
          <a:prstGeom prst="rect">
            <a:avLst/>
          </a:prstGeom>
          <a:noFill/>
        </p:spPr>
        <p:txBody>
          <a:bodyPr wrap="square" rtlCol="0">
            <a:spAutoFit/>
          </a:bodyPr>
          <a:lstStyle/>
          <a:p>
            <a:pPr algn="ctr"/>
            <a:r>
              <a:rPr lang="en-US" sz="1600" u="sng" dirty="0"/>
              <a:t>Syntax for a List Comprehension</a:t>
            </a:r>
          </a:p>
        </p:txBody>
      </p:sp>
      <p:sp>
        <p:nvSpPr>
          <p:cNvPr id="58" name="TextBox 57">
            <a:extLst>
              <a:ext uri="{FF2B5EF4-FFF2-40B4-BE49-F238E27FC236}">
                <a16:creationId xmlns:a16="http://schemas.microsoft.com/office/drawing/2014/main" id="{62BBAFF3-C337-3649-A95B-6AA15FCBE929}"/>
              </a:ext>
            </a:extLst>
          </p:cNvPr>
          <p:cNvSpPr txBox="1"/>
          <p:nvPr/>
        </p:nvSpPr>
        <p:spPr>
          <a:xfrm>
            <a:off x="410379" y="1399028"/>
            <a:ext cx="4986533" cy="338554"/>
          </a:xfrm>
          <a:prstGeom prst="rect">
            <a:avLst/>
          </a:prstGeom>
          <a:noFill/>
        </p:spPr>
        <p:txBody>
          <a:bodyPr wrap="square" rtlCol="0">
            <a:spAutoFit/>
          </a:bodyPr>
          <a:lstStyle/>
          <a:p>
            <a:pPr algn="ctr"/>
            <a:r>
              <a:rPr lang="en-US" sz="1600" u="sng" dirty="0"/>
              <a:t>List Comprehension syntax explained</a:t>
            </a:r>
          </a:p>
        </p:txBody>
      </p:sp>
      <p:pic>
        <p:nvPicPr>
          <p:cNvPr id="9" name="Picture 8">
            <a:extLst>
              <a:ext uri="{FF2B5EF4-FFF2-40B4-BE49-F238E27FC236}">
                <a16:creationId xmlns:a16="http://schemas.microsoft.com/office/drawing/2014/main" id="{1E8B7B75-4ED8-6849-BBA6-E94D3D4ECE8C}"/>
              </a:ext>
            </a:extLst>
          </p:cNvPr>
          <p:cNvPicPr>
            <a:picLocks noChangeAspect="1"/>
          </p:cNvPicPr>
          <p:nvPr/>
        </p:nvPicPr>
        <p:blipFill>
          <a:blip r:embed="rId2"/>
          <a:stretch>
            <a:fillRect/>
          </a:stretch>
        </p:blipFill>
        <p:spPr>
          <a:xfrm>
            <a:off x="6517488" y="1115223"/>
            <a:ext cx="5279956" cy="806448"/>
          </a:xfrm>
          <a:prstGeom prst="rect">
            <a:avLst/>
          </a:prstGeom>
          <a:ln>
            <a:solidFill>
              <a:schemeClr val="tx1"/>
            </a:solidFill>
          </a:ln>
        </p:spPr>
      </p:pic>
      <p:sp>
        <p:nvSpPr>
          <p:cNvPr id="60" name="TextBox 59">
            <a:extLst>
              <a:ext uri="{FF2B5EF4-FFF2-40B4-BE49-F238E27FC236}">
                <a16:creationId xmlns:a16="http://schemas.microsoft.com/office/drawing/2014/main" id="{DA3D2666-74E5-2142-A268-518FE74C0597}"/>
              </a:ext>
            </a:extLst>
          </p:cNvPr>
          <p:cNvSpPr txBox="1"/>
          <p:nvPr/>
        </p:nvSpPr>
        <p:spPr>
          <a:xfrm>
            <a:off x="6457416" y="636036"/>
            <a:ext cx="4986533" cy="338554"/>
          </a:xfrm>
          <a:prstGeom prst="rect">
            <a:avLst/>
          </a:prstGeom>
          <a:noFill/>
        </p:spPr>
        <p:txBody>
          <a:bodyPr wrap="square" rtlCol="0">
            <a:spAutoFit/>
          </a:bodyPr>
          <a:lstStyle/>
          <a:p>
            <a:pPr algn="ctr"/>
            <a:r>
              <a:rPr lang="en-US" sz="1600" u="sng" dirty="0"/>
              <a:t>Example of List Comprehension</a:t>
            </a:r>
          </a:p>
        </p:txBody>
      </p:sp>
      <p:sp>
        <p:nvSpPr>
          <p:cNvPr id="10" name="TextBox 9">
            <a:extLst>
              <a:ext uri="{FF2B5EF4-FFF2-40B4-BE49-F238E27FC236}">
                <a16:creationId xmlns:a16="http://schemas.microsoft.com/office/drawing/2014/main" id="{6F5C2AF1-56F3-3248-818E-765BD3BE629F}"/>
              </a:ext>
            </a:extLst>
          </p:cNvPr>
          <p:cNvSpPr txBox="1"/>
          <p:nvPr/>
        </p:nvSpPr>
        <p:spPr>
          <a:xfrm>
            <a:off x="6223093" y="2175840"/>
            <a:ext cx="596503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List comprehension is a way to build a new list by applying an expression to each item in a sequence(really in ANY </a:t>
            </a:r>
            <a:r>
              <a:rPr lang="en-US" sz="1400" dirty="0" err="1"/>
              <a:t>iterable</a:t>
            </a:r>
            <a:r>
              <a:rPr lang="en-US" sz="1400" dirty="0"/>
              <a:t>) and are close relatives to for loops</a:t>
            </a:r>
          </a:p>
          <a:p>
            <a:pPr marL="285750" indent="-285750">
              <a:buFont typeface="Arial" panose="020B0604020202020204" pitchFamily="34" charset="0"/>
              <a:buChar char="•"/>
            </a:pPr>
            <a:r>
              <a:rPr lang="en-US" sz="1400" dirty="0"/>
              <a:t>In this example, we are creating a new list from the string ‘PYTHON” by repeating each character in the string 4 times(by using the “*” operator.</a:t>
            </a:r>
          </a:p>
          <a:p>
            <a:pPr marL="285750" indent="-285750">
              <a:buFont typeface="Arial" panose="020B0604020202020204" pitchFamily="34" charset="0"/>
              <a:buChar char="•"/>
            </a:pPr>
            <a:r>
              <a:rPr lang="en-US" sz="1400" dirty="0"/>
              <a:t>The ‘i’s’ represent each element in the existing string </a:t>
            </a:r>
          </a:p>
        </p:txBody>
      </p:sp>
      <p:sp>
        <p:nvSpPr>
          <p:cNvPr id="11" name="TextBox 10">
            <a:extLst>
              <a:ext uri="{FF2B5EF4-FFF2-40B4-BE49-F238E27FC236}">
                <a16:creationId xmlns:a16="http://schemas.microsoft.com/office/drawing/2014/main" id="{6E1AAC61-C6D4-FD4C-A226-F25D2C747971}"/>
              </a:ext>
            </a:extLst>
          </p:cNvPr>
          <p:cNvSpPr txBox="1"/>
          <p:nvPr/>
        </p:nvSpPr>
        <p:spPr>
          <a:xfrm>
            <a:off x="232513" y="3457372"/>
            <a:ext cx="5774904" cy="646331"/>
          </a:xfrm>
          <a:prstGeom prst="rect">
            <a:avLst/>
          </a:prstGeom>
          <a:noFill/>
        </p:spPr>
        <p:txBody>
          <a:bodyPr wrap="square" rtlCol="0">
            <a:spAutoFit/>
          </a:bodyPr>
          <a:lstStyle/>
          <a:p>
            <a:r>
              <a:rPr lang="en-US" sz="1200" b="1" u="sng" dirty="0"/>
              <a:t>Efficiency: </a:t>
            </a:r>
            <a:r>
              <a:rPr lang="en-US" sz="1200" dirty="0"/>
              <a:t>List comprehension is faster then using, </a:t>
            </a:r>
            <a:r>
              <a:rPr lang="en-US" sz="1200" b="1" i="1" dirty="0"/>
              <a:t> for  </a:t>
            </a:r>
            <a:r>
              <a:rPr lang="en-US" sz="1200" dirty="0"/>
              <a:t>or </a:t>
            </a:r>
            <a:r>
              <a:rPr lang="en-US" sz="1200" b="1" i="1" dirty="0"/>
              <a:t>while </a:t>
            </a:r>
            <a:r>
              <a:rPr lang="en-US" sz="1200" dirty="0"/>
              <a:t>loops because it is optimized for the Python interpreter to spot a predictable pattern during looping.</a:t>
            </a:r>
          </a:p>
        </p:txBody>
      </p:sp>
    </p:spTree>
    <p:extLst>
      <p:ext uri="{BB962C8B-B14F-4D97-AF65-F5344CB8AC3E}">
        <p14:creationId xmlns:p14="http://schemas.microsoft.com/office/powerpoint/2010/main" val="674946255"/>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4078</TotalTime>
  <Words>2509</Words>
  <Application>Microsoft Macintosh PowerPoint</Application>
  <PresentationFormat>Widescreen</PresentationFormat>
  <Paragraphs>175</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Lucida Grande</vt:lpstr>
      <vt:lpstr>Rockwell</vt:lpstr>
      <vt:lpstr>Wingdings</vt:lpstr>
      <vt:lpstr>Atlas</vt:lpstr>
      <vt:lpstr>Python Lists</vt:lpstr>
      <vt:lpstr>What are Python Lists?</vt:lpstr>
      <vt:lpstr>When would I Use a List?</vt:lpstr>
      <vt:lpstr>Mutable vs. Immutable Types</vt:lpstr>
      <vt:lpstr>PowerPoint Presentation</vt:lpstr>
      <vt:lpstr>Different Ways to create Python Lists?</vt:lpstr>
      <vt:lpstr>1- Using Square Brackets to Create a List – “list display”</vt:lpstr>
      <vt:lpstr>2- Using  The built-in Type Constructor to Create a List</vt:lpstr>
      <vt:lpstr>3- Using List Comprehension to Create a List</vt:lpstr>
      <vt:lpstr>More List Comprehension Examples</vt:lpstr>
      <vt:lpstr>What else can we do with Lists?</vt:lpstr>
      <vt:lpstr>Changing Lists</vt:lpstr>
      <vt:lpstr>Insert Elements in a List a Specific Position</vt:lpstr>
      <vt:lpstr>List Methods</vt:lpstr>
      <vt:lpstr>More List Methods and Other Things</vt:lpstr>
      <vt:lpstr>More Advanced List Topics</vt:lpstr>
      <vt:lpstr>Listing Items in A Directory (page1)</vt:lpstr>
      <vt:lpstr>Listing Items in A Directory (page2)</vt:lpstr>
      <vt:lpstr>Lists with Loops</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Lists</dc:title>
  <dc:creator>Claudia Acerra</dc:creator>
  <cp:lastModifiedBy>Claudia Acerra</cp:lastModifiedBy>
  <cp:revision>55</cp:revision>
  <dcterms:created xsi:type="dcterms:W3CDTF">2018-12-18T22:18:44Z</dcterms:created>
  <dcterms:modified xsi:type="dcterms:W3CDTF">2018-12-21T18:17:43Z</dcterms:modified>
</cp:coreProperties>
</file>